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52"/>
  </p:handoutMasterIdLst>
  <p:sldIdLst>
    <p:sldId id="322" r:id="rId3"/>
    <p:sldId id="315" r:id="rId5"/>
    <p:sldId id="1579" r:id="rId6"/>
    <p:sldId id="1849" r:id="rId7"/>
    <p:sldId id="1847" r:id="rId8"/>
    <p:sldId id="1558" r:id="rId9"/>
    <p:sldId id="1732" r:id="rId10"/>
    <p:sldId id="1560" r:id="rId11"/>
    <p:sldId id="1562" r:id="rId12"/>
    <p:sldId id="1846" r:id="rId13"/>
    <p:sldId id="1647" r:id="rId14"/>
    <p:sldId id="1678" r:id="rId15"/>
    <p:sldId id="1614" r:id="rId16"/>
    <p:sldId id="1848" r:id="rId17"/>
    <p:sldId id="1682" r:id="rId18"/>
    <p:sldId id="1683" r:id="rId19"/>
    <p:sldId id="1820" r:id="rId20"/>
    <p:sldId id="1819" r:id="rId21"/>
    <p:sldId id="1888" r:id="rId22"/>
    <p:sldId id="1685" r:id="rId23"/>
    <p:sldId id="1686" r:id="rId24"/>
    <p:sldId id="1721" r:id="rId25"/>
    <p:sldId id="1889" r:id="rId26"/>
    <p:sldId id="1890" r:id="rId27"/>
    <p:sldId id="1891" r:id="rId28"/>
    <p:sldId id="1892" r:id="rId29"/>
    <p:sldId id="1896" r:id="rId30"/>
    <p:sldId id="1895" r:id="rId31"/>
    <p:sldId id="1894" r:id="rId32"/>
    <p:sldId id="1572" r:id="rId33"/>
    <p:sldId id="1571" r:id="rId34"/>
    <p:sldId id="1722" r:id="rId35"/>
    <p:sldId id="1570" r:id="rId36"/>
    <p:sldId id="1573" r:id="rId37"/>
    <p:sldId id="1549" r:id="rId38"/>
    <p:sldId id="1779" r:id="rId39"/>
    <p:sldId id="1780" r:id="rId40"/>
    <p:sldId id="1781" r:id="rId41"/>
    <p:sldId id="1782" r:id="rId42"/>
    <p:sldId id="1783" r:id="rId43"/>
    <p:sldId id="1784" r:id="rId44"/>
    <p:sldId id="1785" r:id="rId45"/>
    <p:sldId id="1786" r:id="rId46"/>
    <p:sldId id="1787" r:id="rId47"/>
    <p:sldId id="1641" r:id="rId48"/>
    <p:sldId id="1850" r:id="rId49"/>
    <p:sldId id="1723" r:id="rId50"/>
    <p:sldId id="330" r:id="rId51"/>
  </p:sldIdLst>
  <p:sldSz cx="12192000" cy="6858000"/>
  <p:notesSz cx="6858000" cy="9144000"/>
  <p:custDataLst>
    <p:tags r:id="rId5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范学浩" initials="范学浩" lastIdx="1" clrIdx="0"/>
  <p:cmAuthor id="2" name="卢晓东" initials="卢晓东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685"/>
    <a:srgbClr val="CFD5EA"/>
    <a:srgbClr val="1D6FA9"/>
    <a:srgbClr val="32B1E4"/>
    <a:srgbClr val="7057F7"/>
    <a:srgbClr val="ED428C"/>
    <a:srgbClr val="F6A514"/>
    <a:srgbClr val="E88B69"/>
    <a:srgbClr val="D2515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6" autoAdjust="0"/>
    <p:restoredTop sz="96509" autoAdjust="0"/>
  </p:normalViewPr>
  <p:slideViewPr>
    <p:cSldViewPr snapToGrid="0" snapToObjects="1">
      <p:cViewPr varScale="1">
        <p:scale>
          <a:sx n="82" d="100"/>
          <a:sy n="82" d="100"/>
        </p:scale>
        <p:origin x="67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7" Type="http://schemas.openxmlformats.org/officeDocument/2006/relationships/tags" Target="tags/tag82.xml"/><Relationship Id="rId56" Type="http://schemas.openxmlformats.org/officeDocument/2006/relationships/commentAuthors" Target="commentAuthors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handoutMaster" Target="handoutMasters/handoutMaster1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32BA884-6DA4-4340-9DB0-1CF86996A20E}" type="datetimeFigureOut">
              <a:rPr kumimoji="1" lang="zh-CN" altLang="en-US" smtClean="0"/>
            </a:fld>
            <a:endParaRPr kumimoji="1"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0C39110-9E8C-B14B-B988-EBDC11FC4016}" type="slidenum">
              <a:rPr kumimoji="1" lang="zh-CN" altLang="en-US" smtClean="0"/>
            </a:fld>
            <a:endParaRPr kumimoji="1"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39110-9E8C-B14B-B988-EBDC11FC401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39110-9E8C-B14B-B988-EBDC11FC401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0D86-A534-964C-9D83-C5EA1B08375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38FD2-707F-6D43-9BE8-B220371F6E5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0D86-A534-964C-9D83-C5EA1B08375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38FD2-707F-6D43-9BE8-B220371F6E5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0D86-A534-964C-9D83-C5EA1B08375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38FD2-707F-6D43-9BE8-B220371F6E5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0D86-A534-964C-9D83-C5EA1B08375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38FD2-707F-6D43-9BE8-B220371F6E5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0D86-A534-964C-9D83-C5EA1B08375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38FD2-707F-6D43-9BE8-B220371F6E5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0D86-A534-964C-9D83-C5EA1B08375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38FD2-707F-6D43-9BE8-B220371F6E5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0D86-A534-964C-9D83-C5EA1B08375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38FD2-707F-6D43-9BE8-B220371F6E5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0D86-A534-964C-9D83-C5EA1B08375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38FD2-707F-6D43-9BE8-B220371F6E5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0D86-A534-964C-9D83-C5EA1B08375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38FD2-707F-6D43-9BE8-B220371F6E5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0D86-A534-964C-9D83-C5EA1B08375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38FD2-707F-6D43-9BE8-B220371F6E5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0D86-A534-964C-9D83-C5EA1B08375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38FD2-707F-6D43-9BE8-B220371F6E5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苹方 粗体" panose="020B0600000000000000" charset="-122"/>
                <a:ea typeface="微软雅黑" panose="020B0503020204020204" pitchFamily="34" charset="-122"/>
              </a:defRPr>
            </a:lvl1pPr>
          </a:lstStyle>
          <a:p>
            <a:fld id="{B1BE0D86-A534-964C-9D83-C5EA1B08375A}" type="datetimeFigureOut">
              <a:rPr kumimoji="1" lang="zh-CN" altLang="en-US" smtClean="0"/>
            </a:fld>
            <a:endParaRPr kumimoji="1"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苹方 粗体" panose="020B0600000000000000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苹方 粗体" panose="020B0600000000000000" charset="-122"/>
                <a:ea typeface="微软雅黑" panose="020B0503020204020204" pitchFamily="34" charset="-122"/>
              </a:defRPr>
            </a:lvl1pPr>
          </a:lstStyle>
          <a:p>
            <a:fld id="{5C538FD2-707F-6D43-9BE8-B220371F6E5F}" type="slidenum">
              <a:rPr kumimoji="1" lang="zh-CN" altLang="en-US" smtClean="0"/>
            </a:fld>
            <a:endParaRPr kumimoji="1"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苹方 粗体" panose="020B0600000000000000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../media/image17.png"/><Relationship Id="rId7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9.png"/><Relationship Id="rId11" Type="http://schemas.openxmlformats.org/officeDocument/2006/relationships/tags" Target="../tags/tag12.xml"/><Relationship Id="rId10" Type="http://schemas.openxmlformats.org/officeDocument/2006/relationships/image" Target="../media/image18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tags" Target="../tags/tag14.xml"/><Relationship Id="rId3" Type="http://schemas.openxmlformats.org/officeDocument/2006/relationships/image" Target="../media/image21.png"/><Relationship Id="rId2" Type="http://schemas.openxmlformats.org/officeDocument/2006/relationships/tags" Target="../tags/tag13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image" Target="../media/image25.png"/><Relationship Id="rId7" Type="http://schemas.openxmlformats.org/officeDocument/2006/relationships/tags" Target="../tags/tag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tags" Target="../tags/tag15.xml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6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jpeg"/><Relationship Id="rId2" Type="http://schemas.openxmlformats.org/officeDocument/2006/relationships/tags" Target="../tags/tag18.xml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.png"/><Relationship Id="rId2" Type="http://schemas.openxmlformats.org/officeDocument/2006/relationships/tags" Target="../tags/tag19.xm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.xml"/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png"/><Relationship Id="rId2" Type="http://schemas.openxmlformats.org/officeDocument/2006/relationships/tags" Target="../tags/tag20.xml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6" Type="http://schemas.openxmlformats.org/officeDocument/2006/relationships/tags" Target="../tags/tag23.xml"/><Relationship Id="rId5" Type="http://schemas.openxmlformats.org/officeDocument/2006/relationships/image" Target="../media/image34.png"/><Relationship Id="rId4" Type="http://schemas.openxmlformats.org/officeDocument/2006/relationships/tags" Target="../tags/tag22.xml"/><Relationship Id="rId3" Type="http://schemas.openxmlformats.org/officeDocument/2006/relationships/image" Target="../media/image33.png"/><Relationship Id="rId2" Type="http://schemas.openxmlformats.org/officeDocument/2006/relationships/tags" Target="../tags/tag21.xml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png"/><Relationship Id="rId2" Type="http://schemas.openxmlformats.org/officeDocument/2006/relationships/tags" Target="../tags/tag24.xml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png"/><Relationship Id="rId2" Type="http://schemas.openxmlformats.org/officeDocument/2006/relationships/tags" Target="../tags/tag25.xml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tags" Target="../tags/tag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1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1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1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50.png"/><Relationship Id="rId1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1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30.xml"/><Relationship Id="rId6" Type="http://schemas.openxmlformats.org/officeDocument/2006/relationships/image" Target="../media/image56.png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image" Target="../media/image55.png"/><Relationship Id="rId2" Type="http://schemas.openxmlformats.org/officeDocument/2006/relationships/tags" Target="../tags/tag27.xml"/><Relationship Id="rId1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image" Target="../media/image62.jpeg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image" Target="../media/image61.jpeg"/><Relationship Id="rId4" Type="http://schemas.openxmlformats.org/officeDocument/2006/relationships/tags" Target="../tags/tag35.xml"/><Relationship Id="rId3" Type="http://schemas.openxmlformats.org/officeDocument/2006/relationships/image" Target="../media/image60.png"/><Relationship Id="rId23" Type="http://schemas.openxmlformats.org/officeDocument/2006/relationships/slideLayout" Target="../slideLayouts/slideLayout7.xml"/><Relationship Id="rId22" Type="http://schemas.openxmlformats.org/officeDocument/2006/relationships/tags" Target="../tags/tag48.xml"/><Relationship Id="rId21" Type="http://schemas.openxmlformats.org/officeDocument/2006/relationships/tags" Target="../tags/tag47.xml"/><Relationship Id="rId20" Type="http://schemas.openxmlformats.org/officeDocument/2006/relationships/image" Target="../media/image65.png"/><Relationship Id="rId2" Type="http://schemas.openxmlformats.org/officeDocument/2006/relationships/tags" Target="../tags/tag34.xml"/><Relationship Id="rId19" Type="http://schemas.openxmlformats.org/officeDocument/2006/relationships/tags" Target="../tags/tag46.xml"/><Relationship Id="rId18" Type="http://schemas.openxmlformats.org/officeDocument/2006/relationships/tags" Target="../tags/tag45.xml"/><Relationship Id="rId17" Type="http://schemas.openxmlformats.org/officeDocument/2006/relationships/tags" Target="../tags/tag44.xml"/><Relationship Id="rId16" Type="http://schemas.openxmlformats.org/officeDocument/2006/relationships/image" Target="../media/image64.jpeg"/><Relationship Id="rId15" Type="http://schemas.openxmlformats.org/officeDocument/2006/relationships/tags" Target="../tags/tag43.xml"/><Relationship Id="rId14" Type="http://schemas.openxmlformats.org/officeDocument/2006/relationships/tags" Target="../tags/tag42.xml"/><Relationship Id="rId13" Type="http://schemas.openxmlformats.org/officeDocument/2006/relationships/tags" Target="../tags/tag41.xml"/><Relationship Id="rId12" Type="http://schemas.openxmlformats.org/officeDocument/2006/relationships/image" Target="../media/image63.jpeg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4.xml"/><Relationship Id="rId7" Type="http://schemas.openxmlformats.org/officeDocument/2006/relationships/image" Target="../media/image8.png"/><Relationship Id="rId6" Type="http://schemas.openxmlformats.org/officeDocument/2006/relationships/tags" Target="../tags/tag3.xml"/><Relationship Id="rId5" Type="http://schemas.openxmlformats.org/officeDocument/2006/relationships/image" Target="../media/image7.jpeg"/><Relationship Id="rId4" Type="http://schemas.openxmlformats.org/officeDocument/2006/relationships/tags" Target="../tags/tag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tags" Target="../tags/tag50.xml"/><Relationship Id="rId3" Type="http://schemas.openxmlformats.org/officeDocument/2006/relationships/image" Target="../media/image66.png"/><Relationship Id="rId2" Type="http://schemas.openxmlformats.org/officeDocument/2006/relationships/tags" Target="../tags/tag49.xml"/><Relationship Id="rId1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image" Target="../media/image70.png"/><Relationship Id="rId6" Type="http://schemas.openxmlformats.org/officeDocument/2006/relationships/tags" Target="../tags/tag53.xml"/><Relationship Id="rId5" Type="http://schemas.openxmlformats.org/officeDocument/2006/relationships/image" Target="../media/image69.png"/><Relationship Id="rId4" Type="http://schemas.openxmlformats.org/officeDocument/2006/relationships/tags" Target="../tags/tag52.xml"/><Relationship Id="rId3" Type="http://schemas.openxmlformats.org/officeDocument/2006/relationships/image" Target="../media/image68.png"/><Relationship Id="rId2" Type="http://schemas.openxmlformats.org/officeDocument/2006/relationships/tags" Target="../tags/tag51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56.xml"/><Relationship Id="rId1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image" Target="../media/image72.png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image" Target="../media/image71.png"/><Relationship Id="rId2" Type="http://schemas.openxmlformats.org/officeDocument/2006/relationships/tags" Target="../tags/tag57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image" Target="../media/image74.jpeg"/><Relationship Id="rId4" Type="http://schemas.openxmlformats.org/officeDocument/2006/relationships/tags" Target="../tags/tag66.xml"/><Relationship Id="rId3" Type="http://schemas.openxmlformats.org/officeDocument/2006/relationships/image" Target="../media/image73.png"/><Relationship Id="rId2" Type="http://schemas.openxmlformats.org/officeDocument/2006/relationships/tags" Target="../tags/tag65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image" Target="../media/image80.png"/><Relationship Id="rId7" Type="http://schemas.openxmlformats.org/officeDocument/2006/relationships/tags" Target="../tags/tag79.xml"/><Relationship Id="rId6" Type="http://schemas.openxmlformats.org/officeDocument/2006/relationships/image" Target="../media/image79.png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image" Target="../media/image78.png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82.png"/><Relationship Id="rId11" Type="http://schemas.openxmlformats.org/officeDocument/2006/relationships/tags" Target="../tags/tag81.xml"/><Relationship Id="rId10" Type="http://schemas.openxmlformats.org/officeDocument/2006/relationships/image" Target="../media/image81.png"/><Relationship Id="rId1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4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6" Type="http://schemas.openxmlformats.org/officeDocument/2006/relationships/tags" Target="../tags/tag6.xml"/><Relationship Id="rId5" Type="http://schemas.openxmlformats.org/officeDocument/2006/relationships/image" Target="../media/image10.png"/><Relationship Id="rId4" Type="http://schemas.openxmlformats.org/officeDocument/2006/relationships/tags" Target="../tags/tag5.xml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6.png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.xml"/><Relationship Id="rId4" Type="http://schemas.openxmlformats.org/officeDocument/2006/relationships/image" Target="../media/image6.png"/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卡通人物&#10;&#10;描述已自动生成"/>
          <p:cNvPicPr>
            <a:picLocks noChangeAspect="1"/>
          </p:cNvPicPr>
          <p:nvPr/>
        </p:nvPicPr>
        <p:blipFill rotWithShape="1">
          <a:blip r:embed="rId1"/>
          <a:srcRect l="51493" t="6460" r="9351" b="8287"/>
          <a:stretch>
            <a:fillRect/>
          </a:stretch>
        </p:blipFill>
        <p:spPr>
          <a:xfrm flipH="1">
            <a:off x="4937922" y="0"/>
            <a:ext cx="7254078" cy="6858000"/>
          </a:xfrm>
          <a:prstGeom prst="rtTriangle">
            <a:avLst/>
          </a:prstGeom>
        </p:spPr>
      </p:pic>
      <p:sp>
        <p:nvSpPr>
          <p:cNvPr id="10" name="文本框 10"/>
          <p:cNvSpPr txBox="1"/>
          <p:nvPr/>
        </p:nvSpPr>
        <p:spPr>
          <a:xfrm>
            <a:off x="10819508" y="6579882"/>
            <a:ext cx="1372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00" dirty="0">
                <a:latin typeface="苹方 粗体" panose="020B0600000000000000" charset="-122"/>
                <a:ea typeface="微软雅黑" panose="020B0503020204020204" pitchFamily="34" charset="-122"/>
                <a:cs typeface="+mn-ea"/>
                <a:sym typeface="+mn-lt"/>
              </a:rPr>
              <a:t>© V1.0-202106017</a:t>
            </a:r>
            <a:endParaRPr lang="zh-CN" altLang="en-US" sz="800" dirty="0">
              <a:latin typeface="苹方 粗体" panose="020B0600000000000000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85919" y="1139944"/>
            <a:ext cx="5708428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rgbClr val="07A1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urce Han Sans CN Bold Bold"/>
                <a:sym typeface="+mn-ea"/>
              </a:rPr>
              <a:t>2025 Neuro Master</a:t>
            </a:r>
            <a:endParaRPr lang="zh-CN" altLang="en-US" dirty="0">
              <a:latin typeface="苹方 粗体" panose="020B0600000000000000" charset="-122"/>
              <a:ea typeface="苹方 粗体" panose="020B0600000000000000" charset="-122"/>
            </a:endParaRPr>
          </a:p>
        </p:txBody>
      </p:sp>
      <p:sp>
        <p:nvSpPr>
          <p:cNvPr id="18" name="矩形 3"/>
          <p:cNvSpPr/>
          <p:nvPr/>
        </p:nvSpPr>
        <p:spPr>
          <a:xfrm rot="13545224" flipH="1">
            <a:off x="2071234" y="4616288"/>
            <a:ext cx="459330" cy="3392682"/>
          </a:xfrm>
          <a:custGeom>
            <a:avLst/>
            <a:gdLst>
              <a:gd name="connsiteX0" fmla="*/ 0 w 1152128"/>
              <a:gd name="connsiteY0" fmla="*/ 0 h 5313496"/>
              <a:gd name="connsiteX1" fmla="*/ 1152128 w 1152128"/>
              <a:gd name="connsiteY1" fmla="*/ 0 h 5313496"/>
              <a:gd name="connsiteX2" fmla="*/ 1152128 w 1152128"/>
              <a:gd name="connsiteY2" fmla="*/ 5313496 h 5313496"/>
              <a:gd name="connsiteX3" fmla="*/ 0 w 1152128"/>
              <a:gd name="connsiteY3" fmla="*/ 5313496 h 5313496"/>
              <a:gd name="connsiteX4" fmla="*/ 0 w 1152128"/>
              <a:gd name="connsiteY4" fmla="*/ 0 h 5313496"/>
              <a:gd name="connsiteX0-1" fmla="*/ 0 w 1152128"/>
              <a:gd name="connsiteY0-2" fmla="*/ 0 h 5313496"/>
              <a:gd name="connsiteX1-3" fmla="*/ 1152128 w 1152128"/>
              <a:gd name="connsiteY1-4" fmla="*/ 0 h 5313496"/>
              <a:gd name="connsiteX2-5" fmla="*/ 1152128 w 1152128"/>
              <a:gd name="connsiteY2-6" fmla="*/ 5313496 h 5313496"/>
              <a:gd name="connsiteX3-7" fmla="*/ 0 w 1152128"/>
              <a:gd name="connsiteY3-8" fmla="*/ 4020339 h 5313496"/>
              <a:gd name="connsiteX4-9" fmla="*/ 0 w 1152128"/>
              <a:gd name="connsiteY4-10" fmla="*/ 0 h 5313496"/>
              <a:gd name="connsiteX0-11" fmla="*/ 0 w 1152128"/>
              <a:gd name="connsiteY0-12" fmla="*/ 0 h 5313496"/>
              <a:gd name="connsiteX1-13" fmla="*/ 1152128 w 1152128"/>
              <a:gd name="connsiteY1-14" fmla="*/ 0 h 5313496"/>
              <a:gd name="connsiteX2-15" fmla="*/ 1152128 w 1152128"/>
              <a:gd name="connsiteY2-16" fmla="*/ 5313496 h 5313496"/>
              <a:gd name="connsiteX3-17" fmla="*/ 16388 w 1152128"/>
              <a:gd name="connsiteY3-18" fmla="*/ 4552885 h 5313496"/>
              <a:gd name="connsiteX4-19" fmla="*/ 0 w 1152128"/>
              <a:gd name="connsiteY4-20" fmla="*/ 0 h 53134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52128" h="5313496">
                <a:moveTo>
                  <a:pt x="0" y="0"/>
                </a:moveTo>
                <a:lnTo>
                  <a:pt x="1152128" y="0"/>
                </a:lnTo>
                <a:lnTo>
                  <a:pt x="1152128" y="5313496"/>
                </a:lnTo>
                <a:lnTo>
                  <a:pt x="16388" y="4552885"/>
                </a:lnTo>
                <a:cubicBezTo>
                  <a:pt x="10925" y="3035257"/>
                  <a:pt x="5463" y="1517628"/>
                  <a:pt x="0" y="0"/>
                </a:cubicBezTo>
                <a:close/>
              </a:path>
            </a:pathLst>
          </a:custGeom>
          <a:solidFill>
            <a:srgbClr val="FB7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苹方 粗体" panose="020B0600000000000000" charset="-122"/>
              <a:ea typeface="微软雅黑" panose="020B0503020204020204" pitchFamily="34" charset="-122"/>
            </a:endParaRPr>
          </a:p>
        </p:txBody>
      </p:sp>
      <p:sp>
        <p:nvSpPr>
          <p:cNvPr id="19" name="矩形 3"/>
          <p:cNvSpPr/>
          <p:nvPr/>
        </p:nvSpPr>
        <p:spPr>
          <a:xfrm rot="13545224" flipH="1">
            <a:off x="1115605" y="3244953"/>
            <a:ext cx="574416" cy="4242726"/>
          </a:xfrm>
          <a:custGeom>
            <a:avLst/>
            <a:gdLst>
              <a:gd name="connsiteX0" fmla="*/ 0 w 1152128"/>
              <a:gd name="connsiteY0" fmla="*/ 0 h 5313496"/>
              <a:gd name="connsiteX1" fmla="*/ 1152128 w 1152128"/>
              <a:gd name="connsiteY1" fmla="*/ 0 h 5313496"/>
              <a:gd name="connsiteX2" fmla="*/ 1152128 w 1152128"/>
              <a:gd name="connsiteY2" fmla="*/ 5313496 h 5313496"/>
              <a:gd name="connsiteX3" fmla="*/ 0 w 1152128"/>
              <a:gd name="connsiteY3" fmla="*/ 5313496 h 5313496"/>
              <a:gd name="connsiteX4" fmla="*/ 0 w 1152128"/>
              <a:gd name="connsiteY4" fmla="*/ 0 h 5313496"/>
              <a:gd name="connsiteX0-1" fmla="*/ 0 w 1152128"/>
              <a:gd name="connsiteY0-2" fmla="*/ 0 h 5313496"/>
              <a:gd name="connsiteX1-3" fmla="*/ 1152128 w 1152128"/>
              <a:gd name="connsiteY1-4" fmla="*/ 0 h 5313496"/>
              <a:gd name="connsiteX2-5" fmla="*/ 1152128 w 1152128"/>
              <a:gd name="connsiteY2-6" fmla="*/ 5313496 h 5313496"/>
              <a:gd name="connsiteX3-7" fmla="*/ 0 w 1152128"/>
              <a:gd name="connsiteY3-8" fmla="*/ 4020339 h 5313496"/>
              <a:gd name="connsiteX4-9" fmla="*/ 0 w 1152128"/>
              <a:gd name="connsiteY4-10" fmla="*/ 0 h 5313496"/>
              <a:gd name="connsiteX0-11" fmla="*/ 0 w 1152128"/>
              <a:gd name="connsiteY0-12" fmla="*/ 0 h 5313496"/>
              <a:gd name="connsiteX1-13" fmla="*/ 1152128 w 1152128"/>
              <a:gd name="connsiteY1-14" fmla="*/ 0 h 5313496"/>
              <a:gd name="connsiteX2-15" fmla="*/ 1152128 w 1152128"/>
              <a:gd name="connsiteY2-16" fmla="*/ 5313496 h 5313496"/>
              <a:gd name="connsiteX3-17" fmla="*/ 16388 w 1152128"/>
              <a:gd name="connsiteY3-18" fmla="*/ 4552885 h 5313496"/>
              <a:gd name="connsiteX4-19" fmla="*/ 0 w 1152128"/>
              <a:gd name="connsiteY4-20" fmla="*/ 0 h 53134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52128" h="5313496">
                <a:moveTo>
                  <a:pt x="0" y="0"/>
                </a:moveTo>
                <a:lnTo>
                  <a:pt x="1152128" y="0"/>
                </a:lnTo>
                <a:lnTo>
                  <a:pt x="1152128" y="5313496"/>
                </a:lnTo>
                <a:lnTo>
                  <a:pt x="16388" y="4552885"/>
                </a:lnTo>
                <a:cubicBezTo>
                  <a:pt x="10925" y="3035257"/>
                  <a:pt x="5463" y="1517628"/>
                  <a:pt x="0" y="0"/>
                </a:cubicBezTo>
                <a:close/>
              </a:path>
            </a:pathLst>
          </a:custGeom>
          <a:solidFill>
            <a:srgbClr val="F6A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苹方 粗体" panose="020B0600000000000000" charset="-122"/>
              <a:ea typeface="微软雅黑" panose="020B0503020204020204" pitchFamily="34" charset="-122"/>
            </a:endParaRPr>
          </a:p>
        </p:txBody>
      </p:sp>
      <p:sp>
        <p:nvSpPr>
          <p:cNvPr id="20" name="矩形 3"/>
          <p:cNvSpPr/>
          <p:nvPr/>
        </p:nvSpPr>
        <p:spPr>
          <a:xfrm rot="13545224" flipH="1">
            <a:off x="1023319" y="5531748"/>
            <a:ext cx="275040" cy="2031488"/>
          </a:xfrm>
          <a:custGeom>
            <a:avLst/>
            <a:gdLst>
              <a:gd name="connsiteX0" fmla="*/ 0 w 1152128"/>
              <a:gd name="connsiteY0" fmla="*/ 0 h 5313496"/>
              <a:gd name="connsiteX1" fmla="*/ 1152128 w 1152128"/>
              <a:gd name="connsiteY1" fmla="*/ 0 h 5313496"/>
              <a:gd name="connsiteX2" fmla="*/ 1152128 w 1152128"/>
              <a:gd name="connsiteY2" fmla="*/ 5313496 h 5313496"/>
              <a:gd name="connsiteX3" fmla="*/ 0 w 1152128"/>
              <a:gd name="connsiteY3" fmla="*/ 5313496 h 5313496"/>
              <a:gd name="connsiteX4" fmla="*/ 0 w 1152128"/>
              <a:gd name="connsiteY4" fmla="*/ 0 h 5313496"/>
              <a:gd name="connsiteX0-1" fmla="*/ 0 w 1152128"/>
              <a:gd name="connsiteY0-2" fmla="*/ 0 h 5313496"/>
              <a:gd name="connsiteX1-3" fmla="*/ 1152128 w 1152128"/>
              <a:gd name="connsiteY1-4" fmla="*/ 0 h 5313496"/>
              <a:gd name="connsiteX2-5" fmla="*/ 1152128 w 1152128"/>
              <a:gd name="connsiteY2-6" fmla="*/ 5313496 h 5313496"/>
              <a:gd name="connsiteX3-7" fmla="*/ 0 w 1152128"/>
              <a:gd name="connsiteY3-8" fmla="*/ 4020339 h 5313496"/>
              <a:gd name="connsiteX4-9" fmla="*/ 0 w 1152128"/>
              <a:gd name="connsiteY4-10" fmla="*/ 0 h 5313496"/>
              <a:gd name="connsiteX0-11" fmla="*/ 0 w 1152128"/>
              <a:gd name="connsiteY0-12" fmla="*/ 0 h 5313496"/>
              <a:gd name="connsiteX1-13" fmla="*/ 1152128 w 1152128"/>
              <a:gd name="connsiteY1-14" fmla="*/ 0 h 5313496"/>
              <a:gd name="connsiteX2-15" fmla="*/ 1152128 w 1152128"/>
              <a:gd name="connsiteY2-16" fmla="*/ 5313496 h 5313496"/>
              <a:gd name="connsiteX3-17" fmla="*/ 16388 w 1152128"/>
              <a:gd name="connsiteY3-18" fmla="*/ 4552885 h 5313496"/>
              <a:gd name="connsiteX4-19" fmla="*/ 0 w 1152128"/>
              <a:gd name="connsiteY4-20" fmla="*/ 0 h 53134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52128" h="5313496">
                <a:moveTo>
                  <a:pt x="0" y="0"/>
                </a:moveTo>
                <a:lnTo>
                  <a:pt x="1152128" y="0"/>
                </a:lnTo>
                <a:lnTo>
                  <a:pt x="1152128" y="5313496"/>
                </a:lnTo>
                <a:lnTo>
                  <a:pt x="16388" y="4552885"/>
                </a:lnTo>
                <a:cubicBezTo>
                  <a:pt x="10925" y="3035257"/>
                  <a:pt x="5463" y="1517628"/>
                  <a:pt x="0" y="0"/>
                </a:cubicBezTo>
                <a:close/>
              </a:path>
            </a:pathLst>
          </a:custGeom>
          <a:solidFill>
            <a:srgbClr val="43BA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苹方 粗体" panose="020B0600000000000000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8320" y="1508125"/>
            <a:ext cx="7327900" cy="2528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600">
              <a:lnSpc>
                <a:spcPct val="120000"/>
              </a:lnSpc>
              <a:defRPr sz="7200">
                <a:solidFill>
                  <a:srgbClr val="07A1DE"/>
                </a:solidFill>
                <a:latin typeface="Source Han Sans CN Bold Bold"/>
                <a:ea typeface="Source Han Sans CN Bold Bold"/>
                <a:cs typeface="Source Han Sans CN Bold Bold"/>
                <a:sym typeface="Source Han Sans CN Bold Bold"/>
              </a:defRPr>
            </a:pPr>
            <a:r>
              <a:rPr lang="en-US" altLang="zh-CN" sz="4400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BrainAI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Competition</a:t>
            </a:r>
            <a:r>
              <a:rPr lang="en-US" altLang="zh-CN" sz="4400" dirty="0">
                <a:ea typeface="思源黑体 CN Bold" panose="020B0800000000000000" pitchFamily="34" charset="-122"/>
                <a:sym typeface="+mn-ea"/>
              </a:rPr>
              <a:t> </a:t>
            </a:r>
            <a:endParaRPr lang="en-US" altLang="zh-CN" sz="4400" dirty="0">
              <a:solidFill>
                <a:srgbClr val="07A1DE"/>
              </a:solidFill>
              <a:latin typeface="Source Han Sans CN Bold Bold"/>
              <a:ea typeface="思源黑体 CN Bold" panose="020B0800000000000000" pitchFamily="34" charset="-122"/>
            </a:endParaRPr>
          </a:p>
          <a:p>
            <a:pPr defTabSz="228600">
              <a:lnSpc>
                <a:spcPct val="120000"/>
              </a:lnSpc>
              <a:defRPr sz="7200">
                <a:solidFill>
                  <a:srgbClr val="07A1DE"/>
                </a:solidFill>
                <a:latin typeface="Source Han Sans CN Bold Bold"/>
                <a:ea typeface="Source Han Sans CN Bold Bold"/>
                <a:cs typeface="Source Han Sans CN Bold Bold"/>
                <a:sym typeface="Source Han Sans CN Bold Bold"/>
              </a:defRPr>
            </a:pPr>
            <a:r>
              <a:rPr lang="zh-CN" altLang="en-US" sz="4400" dirty="0">
                <a:ea typeface="思源黑体 CN Bold" panose="020B0800000000000000" pitchFamily="34" charset="-122"/>
                <a:sym typeface="+mn-ea"/>
              </a:rPr>
              <a:t>脑科学人工智能挑战赛</a:t>
            </a:r>
            <a:endParaRPr lang="en-US" altLang="zh-CN" sz="4400" dirty="0">
              <a:solidFill>
                <a:srgbClr val="07A1DE"/>
              </a:solidFill>
              <a:latin typeface="Source Han Sans CN Bold Bold"/>
              <a:ea typeface="思源黑体 CN Bold" panose="020B0800000000000000" pitchFamily="34" charset="-122"/>
            </a:endParaRPr>
          </a:p>
          <a:p>
            <a:pPr defTabSz="228600">
              <a:lnSpc>
                <a:spcPct val="120000"/>
              </a:lnSpc>
              <a:defRPr sz="7200">
                <a:solidFill>
                  <a:srgbClr val="07A1DE"/>
                </a:solidFill>
                <a:latin typeface="Source Han Sans CN Bold Bold"/>
                <a:ea typeface="Source Han Sans CN Bold Bold"/>
                <a:cs typeface="Source Han Sans CN Bold Bold"/>
                <a:sym typeface="Source Han Sans CN Bold Bold"/>
              </a:defRPr>
            </a:pPr>
            <a:r>
              <a:rPr lang="zh-CN" altLang="en-US" sz="4400" dirty="0">
                <a:ea typeface="思源黑体 CN Bold" panose="020B0800000000000000" pitchFamily="34" charset="-122"/>
                <a:sym typeface="+mn-ea"/>
              </a:rPr>
              <a:t>脑机星球软硬件介绍</a:t>
            </a:r>
            <a:endParaRPr lang="en-US" altLang="zh-CN" sz="4000" dirty="0">
              <a:solidFill>
                <a:srgbClr val="07A1DE"/>
              </a:solidFill>
              <a:latin typeface="苹方 粗体" panose="020B0600000000000000" charset="-122"/>
              <a:ea typeface="苹方 粗体" panose="020B0600000000000000" charset="-122"/>
            </a:endParaRPr>
          </a:p>
        </p:txBody>
      </p:sp>
      <p:sp>
        <p:nvSpPr>
          <p:cNvPr id="21" name="矩形 3"/>
          <p:cNvSpPr/>
          <p:nvPr/>
        </p:nvSpPr>
        <p:spPr>
          <a:xfrm rot="13545224" flipH="1">
            <a:off x="229781" y="5067690"/>
            <a:ext cx="148703" cy="1098342"/>
          </a:xfrm>
          <a:custGeom>
            <a:avLst/>
            <a:gdLst>
              <a:gd name="connsiteX0" fmla="*/ 0 w 1152128"/>
              <a:gd name="connsiteY0" fmla="*/ 0 h 5313496"/>
              <a:gd name="connsiteX1" fmla="*/ 1152128 w 1152128"/>
              <a:gd name="connsiteY1" fmla="*/ 0 h 5313496"/>
              <a:gd name="connsiteX2" fmla="*/ 1152128 w 1152128"/>
              <a:gd name="connsiteY2" fmla="*/ 5313496 h 5313496"/>
              <a:gd name="connsiteX3" fmla="*/ 0 w 1152128"/>
              <a:gd name="connsiteY3" fmla="*/ 5313496 h 5313496"/>
              <a:gd name="connsiteX4" fmla="*/ 0 w 1152128"/>
              <a:gd name="connsiteY4" fmla="*/ 0 h 5313496"/>
              <a:gd name="connsiteX0-1" fmla="*/ 0 w 1152128"/>
              <a:gd name="connsiteY0-2" fmla="*/ 0 h 5313496"/>
              <a:gd name="connsiteX1-3" fmla="*/ 1152128 w 1152128"/>
              <a:gd name="connsiteY1-4" fmla="*/ 0 h 5313496"/>
              <a:gd name="connsiteX2-5" fmla="*/ 1152128 w 1152128"/>
              <a:gd name="connsiteY2-6" fmla="*/ 5313496 h 5313496"/>
              <a:gd name="connsiteX3-7" fmla="*/ 0 w 1152128"/>
              <a:gd name="connsiteY3-8" fmla="*/ 4020339 h 5313496"/>
              <a:gd name="connsiteX4-9" fmla="*/ 0 w 1152128"/>
              <a:gd name="connsiteY4-10" fmla="*/ 0 h 5313496"/>
              <a:gd name="connsiteX0-11" fmla="*/ 0 w 1152128"/>
              <a:gd name="connsiteY0-12" fmla="*/ 0 h 5313496"/>
              <a:gd name="connsiteX1-13" fmla="*/ 1152128 w 1152128"/>
              <a:gd name="connsiteY1-14" fmla="*/ 0 h 5313496"/>
              <a:gd name="connsiteX2-15" fmla="*/ 1152128 w 1152128"/>
              <a:gd name="connsiteY2-16" fmla="*/ 5313496 h 5313496"/>
              <a:gd name="connsiteX3-17" fmla="*/ 16388 w 1152128"/>
              <a:gd name="connsiteY3-18" fmla="*/ 4552885 h 5313496"/>
              <a:gd name="connsiteX4-19" fmla="*/ 0 w 1152128"/>
              <a:gd name="connsiteY4-20" fmla="*/ 0 h 53134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52128" h="5313496">
                <a:moveTo>
                  <a:pt x="0" y="0"/>
                </a:moveTo>
                <a:lnTo>
                  <a:pt x="1152128" y="0"/>
                </a:lnTo>
                <a:lnTo>
                  <a:pt x="1152128" y="5313496"/>
                </a:lnTo>
                <a:lnTo>
                  <a:pt x="16388" y="4552885"/>
                </a:lnTo>
                <a:cubicBezTo>
                  <a:pt x="10925" y="3035257"/>
                  <a:pt x="5463" y="1517628"/>
                  <a:pt x="0" y="0"/>
                </a:cubicBezTo>
                <a:close/>
              </a:path>
            </a:pathLst>
          </a:custGeom>
          <a:solidFill>
            <a:srgbClr val="00A2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苹方 粗体" panose="020B0600000000000000" charset="-122"/>
              <a:ea typeface="微软雅黑" panose="020B0503020204020204" pitchFamily="34" charset="-122"/>
            </a:endParaRPr>
          </a:p>
        </p:txBody>
      </p:sp>
      <p:sp>
        <p:nvSpPr>
          <p:cNvPr id="24" name="矩形 3"/>
          <p:cNvSpPr/>
          <p:nvPr/>
        </p:nvSpPr>
        <p:spPr>
          <a:xfrm rot="2700000">
            <a:off x="8790022" y="-1353055"/>
            <a:ext cx="1181408" cy="4690698"/>
          </a:xfrm>
          <a:custGeom>
            <a:avLst/>
            <a:gdLst>
              <a:gd name="connsiteX0" fmla="*/ 0 w 1152128"/>
              <a:gd name="connsiteY0" fmla="*/ 0 h 5313496"/>
              <a:gd name="connsiteX1" fmla="*/ 1152128 w 1152128"/>
              <a:gd name="connsiteY1" fmla="*/ 0 h 5313496"/>
              <a:gd name="connsiteX2" fmla="*/ 1152128 w 1152128"/>
              <a:gd name="connsiteY2" fmla="*/ 5313496 h 5313496"/>
              <a:gd name="connsiteX3" fmla="*/ 0 w 1152128"/>
              <a:gd name="connsiteY3" fmla="*/ 5313496 h 5313496"/>
              <a:gd name="connsiteX4" fmla="*/ 0 w 1152128"/>
              <a:gd name="connsiteY4" fmla="*/ 0 h 5313496"/>
              <a:gd name="connsiteX0-1" fmla="*/ 0 w 1152128"/>
              <a:gd name="connsiteY0-2" fmla="*/ 0 h 5313496"/>
              <a:gd name="connsiteX1-3" fmla="*/ 1152128 w 1152128"/>
              <a:gd name="connsiteY1-4" fmla="*/ 0 h 5313496"/>
              <a:gd name="connsiteX2-5" fmla="*/ 1152128 w 1152128"/>
              <a:gd name="connsiteY2-6" fmla="*/ 5313496 h 5313496"/>
              <a:gd name="connsiteX3-7" fmla="*/ 0 w 1152128"/>
              <a:gd name="connsiteY3-8" fmla="*/ 4020339 h 5313496"/>
              <a:gd name="connsiteX4-9" fmla="*/ 0 w 1152128"/>
              <a:gd name="connsiteY4-10" fmla="*/ 0 h 53134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52128" h="5313496">
                <a:moveTo>
                  <a:pt x="0" y="0"/>
                </a:moveTo>
                <a:lnTo>
                  <a:pt x="1152128" y="0"/>
                </a:lnTo>
                <a:lnTo>
                  <a:pt x="1152128" y="5313496"/>
                </a:lnTo>
                <a:lnTo>
                  <a:pt x="0" y="4020339"/>
                </a:lnTo>
                <a:lnTo>
                  <a:pt x="0" y="0"/>
                </a:lnTo>
                <a:close/>
              </a:path>
            </a:pathLst>
          </a:custGeom>
          <a:solidFill>
            <a:srgbClr val="FB7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苹方 粗体" panose="020B0600000000000000" charset="-122"/>
              <a:ea typeface="微软雅黑" panose="020B0503020204020204" pitchFamily="34" charset="-122"/>
            </a:endParaRPr>
          </a:p>
        </p:txBody>
      </p:sp>
      <p:sp>
        <p:nvSpPr>
          <p:cNvPr id="25" name="矩形 3"/>
          <p:cNvSpPr/>
          <p:nvPr/>
        </p:nvSpPr>
        <p:spPr>
          <a:xfrm rot="2700000">
            <a:off x="11119538" y="-567888"/>
            <a:ext cx="227310" cy="2096656"/>
          </a:xfrm>
          <a:custGeom>
            <a:avLst/>
            <a:gdLst>
              <a:gd name="connsiteX0" fmla="*/ 0 w 1152128"/>
              <a:gd name="connsiteY0" fmla="*/ 0 h 5313496"/>
              <a:gd name="connsiteX1" fmla="*/ 1152128 w 1152128"/>
              <a:gd name="connsiteY1" fmla="*/ 0 h 5313496"/>
              <a:gd name="connsiteX2" fmla="*/ 1152128 w 1152128"/>
              <a:gd name="connsiteY2" fmla="*/ 5313496 h 5313496"/>
              <a:gd name="connsiteX3" fmla="*/ 0 w 1152128"/>
              <a:gd name="connsiteY3" fmla="*/ 5313496 h 5313496"/>
              <a:gd name="connsiteX4" fmla="*/ 0 w 1152128"/>
              <a:gd name="connsiteY4" fmla="*/ 0 h 5313496"/>
              <a:gd name="connsiteX0-1" fmla="*/ 0 w 1152128"/>
              <a:gd name="connsiteY0-2" fmla="*/ 0 h 5313496"/>
              <a:gd name="connsiteX1-3" fmla="*/ 1152128 w 1152128"/>
              <a:gd name="connsiteY1-4" fmla="*/ 0 h 5313496"/>
              <a:gd name="connsiteX2-5" fmla="*/ 1152128 w 1152128"/>
              <a:gd name="connsiteY2-6" fmla="*/ 5313496 h 5313496"/>
              <a:gd name="connsiteX3-7" fmla="*/ 0 w 1152128"/>
              <a:gd name="connsiteY3-8" fmla="*/ 4020339 h 5313496"/>
              <a:gd name="connsiteX4-9" fmla="*/ 0 w 1152128"/>
              <a:gd name="connsiteY4-10" fmla="*/ 0 h 5313496"/>
              <a:gd name="connsiteX0-11" fmla="*/ 0 w 1152128"/>
              <a:gd name="connsiteY0-12" fmla="*/ 0 h 5313496"/>
              <a:gd name="connsiteX1-13" fmla="*/ 1152128 w 1152128"/>
              <a:gd name="connsiteY1-14" fmla="*/ 0 h 5313496"/>
              <a:gd name="connsiteX2-15" fmla="*/ 1152128 w 1152128"/>
              <a:gd name="connsiteY2-16" fmla="*/ 5313496 h 5313496"/>
              <a:gd name="connsiteX3-17" fmla="*/ 16388 w 1152128"/>
              <a:gd name="connsiteY3-18" fmla="*/ 4552885 h 5313496"/>
              <a:gd name="connsiteX4-19" fmla="*/ 0 w 1152128"/>
              <a:gd name="connsiteY4-20" fmla="*/ 0 h 53134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52128" h="5313496">
                <a:moveTo>
                  <a:pt x="0" y="0"/>
                </a:moveTo>
                <a:lnTo>
                  <a:pt x="1152128" y="0"/>
                </a:lnTo>
                <a:lnTo>
                  <a:pt x="1152128" y="5313496"/>
                </a:lnTo>
                <a:lnTo>
                  <a:pt x="16388" y="4552885"/>
                </a:lnTo>
                <a:cubicBezTo>
                  <a:pt x="10925" y="3035257"/>
                  <a:pt x="5463" y="1517628"/>
                  <a:pt x="0" y="0"/>
                </a:cubicBezTo>
                <a:close/>
              </a:path>
            </a:pathLst>
          </a:custGeom>
          <a:solidFill>
            <a:srgbClr val="F6A514"/>
          </a:solidFill>
          <a:ln>
            <a:solidFill>
              <a:srgbClr val="F6A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苹方 粗体" panose="020B0600000000000000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 descr="图片包含 文本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61" y="382088"/>
            <a:ext cx="2741765" cy="4539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11" name="燕尾形 10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燕尾形 12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5" name="图片 14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/>
          <a:srcRect t="32610" b="30926"/>
          <a:stretch>
            <a:fillRect/>
          </a:stretch>
        </p:blipFill>
        <p:spPr>
          <a:xfrm>
            <a:off x="75076" y="6249801"/>
            <a:ext cx="1554734" cy="59018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51501" y="165000"/>
            <a:ext cx="355759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智能运输车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lum bright="12000" contrast="24000"/>
          </a:blip>
          <a:stretch>
            <a:fillRect/>
          </a:stretch>
        </p:blipFill>
        <p:spPr>
          <a:xfrm>
            <a:off x="1551305" y="1167765"/>
            <a:ext cx="3453130" cy="2251710"/>
          </a:xfrm>
          <a:prstGeom prst="rect">
            <a:avLst/>
          </a:prstGeom>
        </p:spPr>
      </p:pic>
      <p:graphicFrame>
        <p:nvGraphicFramePr>
          <p:cNvPr id="8" name="表格 7"/>
          <p:cNvGraphicFramePr/>
          <p:nvPr>
            <p:custDataLst>
              <p:tags r:id="rId4"/>
            </p:custDataLst>
          </p:nvPr>
        </p:nvGraphicFramePr>
        <p:xfrm>
          <a:off x="5770880" y="1435735"/>
          <a:ext cx="5425440" cy="45999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712720"/>
                <a:gridCol w="2712720"/>
              </a:tblGrid>
              <a:tr h="11499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智能主机盒</a:t>
                      </a:r>
                      <a:endParaRPr lang="zh-CN" altLang="en-US" b="1"/>
                    </a:p>
                  </a:txBody>
                  <a:tcPr anchor="ctr" anchorCtr="0"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/>
                    </a:p>
                  </a:txBody>
                  <a:tcPr anchor="ctr" anchorCtr="0">
                    <a:noFill/>
                  </a:tcPr>
                </a:tc>
              </a:tr>
              <a:tr h="11499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编码电机</a:t>
                      </a:r>
                      <a:endParaRPr lang="zh-CN" altLang="en-US" b="1"/>
                    </a:p>
                  </a:txBody>
                  <a:tcPr anchor="ctr" anchorCtr="0"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/>
                    </a:p>
                  </a:txBody>
                  <a:tcPr anchor="ctr" anchorCtr="0">
                    <a:noFill/>
                  </a:tcPr>
                </a:tc>
              </a:tr>
              <a:tr h="11499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二自由度机械臂</a:t>
                      </a:r>
                      <a:endParaRPr lang="zh-CN" altLang="en-US" b="1"/>
                    </a:p>
                  </a:txBody>
                  <a:tcPr anchor="ctr" anchorCtr="0"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/>
                    </a:p>
                  </a:txBody>
                  <a:tcPr anchor="ctr" anchorCtr="0">
                    <a:noFill/>
                  </a:tcPr>
                </a:tc>
              </a:tr>
              <a:tr h="11499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智能遥控器</a:t>
                      </a:r>
                      <a:endParaRPr lang="zh-CN" altLang="en-US" b="1"/>
                    </a:p>
                  </a:txBody>
                  <a:tcPr anchor="ctr" anchorCtr="0"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/>
                    </a:p>
                  </a:txBody>
                  <a:tcPr anchor="ctr" anchorCtr="0">
                    <a:noFill/>
                  </a:tcPr>
                </a:tc>
              </a:tr>
            </a:tbl>
          </a:graphicData>
        </a:graphic>
      </p:graphicFrame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lum bright="12000" contrast="12000"/>
          </a:blip>
          <a:stretch>
            <a:fillRect/>
          </a:stretch>
        </p:blipFill>
        <p:spPr>
          <a:xfrm>
            <a:off x="9310370" y="3768725"/>
            <a:ext cx="1063385" cy="1080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239250" y="1466215"/>
            <a:ext cx="1122182" cy="108000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b="39153"/>
          <a:stretch>
            <a:fillRect/>
          </a:stretch>
        </p:blipFill>
        <p:spPr>
          <a:xfrm>
            <a:off x="9204960" y="2840355"/>
            <a:ext cx="1210945" cy="66548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51560" y="3419475"/>
            <a:ext cx="4395470" cy="2830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搭载霍尔编码电机，可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完成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PID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调试，控制更精准。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搭载二自由度机械臂，支持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无线遥控控制，可完成搬运任务。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搭载智能主机盒，支持图形化编程，可进行乐高积木拓展</a:t>
            </a:r>
            <a:r>
              <a:rPr lang="zh-CN" altLang="en-US"/>
              <a:t>。</a:t>
            </a:r>
            <a:endParaRPr lang="zh-CN" altLang="en-US"/>
          </a:p>
        </p:txBody>
      </p:sp>
      <p:pic>
        <p:nvPicPr>
          <p:cNvPr id="48" name="图片 4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364345" y="5001260"/>
            <a:ext cx="1051560" cy="9207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23" name="燕尾形 22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燕尾形 23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燕尾形 24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7" name="图片 26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51485" y="1444625"/>
            <a:ext cx="547116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CoreX Contorller控制器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处理器采用ESP32-S。具有外壳封装，电子元件不裸露，安全不伤手，外壳正面有17个乐高兼容孔位，背面有46个乐高兼容孔。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控制器预留10个传感器4pin接口（含4路I2C接口），6路PWM舵机接口，2路电机接口外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内置2个按钮模块，蜂鸣器，RGB彩灯模块、红外发射模块、声音传感器等电子元器件，支持电脑免驱使用。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12503"/>
          <a:stretch>
            <a:fillRect/>
          </a:stretch>
        </p:blipFill>
        <p:spPr>
          <a:xfrm>
            <a:off x="6617335" y="975995"/>
            <a:ext cx="5119370" cy="53460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51501" y="165000"/>
            <a:ext cx="355759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智能运输车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23" name="燕尾形 22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燕尾形 23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燕尾形 24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7" name="图片 26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14680" y="1625600"/>
            <a:ext cx="508000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306070" algn="ctr">
              <a:lnSpc>
                <a:spcPct val="150000"/>
              </a:lnSpc>
            </a:pPr>
            <a:r>
              <a:rPr 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舵机电机</a:t>
            </a:r>
            <a:r>
              <a:rPr lang="zh-CN" sz="1800" b="0" dirty="0"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可用于给装置提供动力。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643380" y="2578735"/>
            <a:ext cx="3292475" cy="29381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354445" y="1625600"/>
            <a:ext cx="508000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306070" algn="ctr">
              <a:lnSpc>
                <a:spcPct val="150000"/>
              </a:lnSpc>
            </a:pPr>
            <a:r>
              <a:rPr 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编码电机</a:t>
            </a:r>
            <a:r>
              <a:rPr lang="zh-CN" sz="1800" b="0" dirty="0"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可精准控制小车运动。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pic>
        <p:nvPicPr>
          <p:cNvPr id="41" name="图片 4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b="39153"/>
          <a:stretch>
            <a:fillRect/>
          </a:stretch>
        </p:blipFill>
        <p:spPr>
          <a:xfrm>
            <a:off x="7661910" y="3272790"/>
            <a:ext cx="2820670" cy="15500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51501" y="165000"/>
            <a:ext cx="355759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智能运输车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1">
            <a:alphaModFix amt="35000"/>
          </a:blip>
          <a:stretch>
            <a:fillRect/>
          </a:stretch>
        </p:blipFill>
        <p:spPr>
          <a:xfrm>
            <a:off x="4542064" y="1265733"/>
            <a:ext cx="6087291" cy="460711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161915" y="2955290"/>
            <a:ext cx="54673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赛项软件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0" name="图片 19" descr="图片包含 文本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6259" y="6142808"/>
            <a:ext cx="2741765" cy="453935"/>
          </a:xfrm>
          <a:prstGeom prst="rect">
            <a:avLst/>
          </a:prstGeom>
        </p:spPr>
      </p:pic>
      <p:pic>
        <p:nvPicPr>
          <p:cNvPr id="27" name="maciej-rebisz-by-maciej-rebisz-mars-21-science-fiction-trans.jpg" descr="maciej-rebisz-by-maciej-rebisz-mars-21-science-fiction-trans.jpg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-11366" r="50263"/>
          <a:stretch>
            <a:fillRect/>
          </a:stretch>
        </p:blipFill>
        <p:spPr>
          <a:xfrm>
            <a:off x="-2799263" y="0"/>
            <a:ext cx="7449640" cy="6858000"/>
          </a:xfrm>
          <a:prstGeom prst="trapezoid">
            <a:avLst>
              <a:gd name="adj" fmla="val 28175"/>
            </a:avLst>
          </a:prstGeom>
          <a:ln w="12700">
            <a:miter lim="4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图标&#10;&#10;描述已自动生成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>
            <a:off x="1562271" y="1547347"/>
            <a:ext cx="8890962" cy="5127774"/>
          </a:xfrm>
          <a:prstGeom prst="rect">
            <a:avLst/>
          </a:prstGeom>
        </p:spPr>
      </p:pic>
      <p:sp>
        <p:nvSpPr>
          <p:cNvPr id="34" name="圆角矩形 10"/>
          <p:cNvSpPr/>
          <p:nvPr/>
        </p:nvSpPr>
        <p:spPr>
          <a:xfrm>
            <a:off x="8293417" y="1233976"/>
            <a:ext cx="3763645" cy="462534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9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圆角矩形 2"/>
          <p:cNvSpPr/>
          <p:nvPr/>
        </p:nvSpPr>
        <p:spPr>
          <a:xfrm>
            <a:off x="4251642" y="1233976"/>
            <a:ext cx="3763645" cy="4625340"/>
          </a:xfrm>
          <a:prstGeom prst="roundRect">
            <a:avLst/>
          </a:prstGeom>
          <a:solidFill>
            <a:srgbClr val="32B1E4">
              <a:alpha val="90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圆角矩形 1"/>
          <p:cNvSpPr/>
          <p:nvPr/>
        </p:nvSpPr>
        <p:spPr>
          <a:xfrm>
            <a:off x="187642" y="1233976"/>
            <a:ext cx="3763645" cy="462534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11" name="燕尾形 10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燕尾形 12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5" name="图片 14" descr="图片包含 文本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/>
          <a:srcRect t="32610" b="30926"/>
          <a:stretch>
            <a:fillRect/>
          </a:stretch>
        </p:blipFill>
        <p:spPr>
          <a:xfrm>
            <a:off x="75076" y="6249801"/>
            <a:ext cx="1554734" cy="59018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551501" y="195480"/>
            <a:ext cx="35575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赛事软件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30262" y="1345258"/>
            <a:ext cx="3260090" cy="53022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25400" tIns="25400" rIns="25400" bIns="25400" anchor="ctr">
            <a:spAutoFit/>
          </a:bodyPr>
          <a:lstStyle/>
          <a:p>
            <a:pPr marL="98425" indent="-98425" algn="l">
              <a:lnSpc>
                <a:spcPct val="120000"/>
              </a:lnSpc>
            </a:pPr>
            <a:r>
              <a:rPr lang="zh-CN" altLang="en-US" sz="2600" baseline="0" dirty="0">
                <a:solidFill>
                  <a:srgbClr val="1334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Neue" charset="0"/>
              </a:rPr>
              <a:t>图形化编程软件</a:t>
            </a:r>
            <a:endParaRPr lang="zh-CN" altLang="en-US" sz="1950" baseline="0" dirty="0">
              <a:latin typeface="微软雅黑" panose="020B0503020204020204" pitchFamily="34" charset="-122"/>
              <a:ea typeface="微软雅黑" panose="020B0503020204020204" pitchFamily="34" charset="-122"/>
              <a:sym typeface="Helvetica Neue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07047" y="4070955"/>
            <a:ext cx="3120442" cy="143573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25400" tIns="25400" rIns="25400" bIns="2540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- 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图形化编程软件，简单易上手</a:t>
            </a:r>
            <a:endParaRPr lang="en-US" altLang="zh-CN" sz="1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- 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支持积木式编程和代码编程。</a:t>
            </a:r>
            <a:endParaRPr lang="en-US" altLang="zh-CN" sz="1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- 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支持一键查看积木块对应的</a:t>
            </a: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Python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代码，直接用</a:t>
            </a: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Python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编辑器编写代码，无需更换其它软件，就能从图形化编程无缝衔接到代码编程。</a:t>
            </a:r>
            <a:endParaRPr lang="zh-CN" altLang="en-US" sz="1200" b="0" baseline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490085" y="1361133"/>
            <a:ext cx="3260090" cy="53022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25400" tIns="25400" rIns="25400" bIns="25400" anchor="ctr">
            <a:spAutoFit/>
          </a:bodyPr>
          <a:lstStyle/>
          <a:p>
            <a:pPr marL="98425" indent="-98425" algn="ctr">
              <a:lnSpc>
                <a:spcPct val="120000"/>
              </a:lnSpc>
            </a:pPr>
            <a:r>
              <a:rPr lang="zh-CN" altLang="en-US" sz="2600" baseline="0" dirty="0">
                <a:solidFill>
                  <a:srgbClr val="1334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 Neue" charset="0"/>
              </a:rPr>
              <a:t>脑控软件</a:t>
            </a:r>
            <a:endParaRPr lang="zh-CN" altLang="en-US" sz="1950" baseline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Helvetica Neue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533900" y="4070897"/>
            <a:ext cx="3176270" cy="88138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25400" tIns="25400" rIns="25400" bIns="25400" anchor="ctr">
            <a:spAutoFit/>
          </a:bodyPr>
          <a:lstStyle/>
          <a:p>
            <a:pPr algn="l" defTabSz="685800">
              <a:lnSpc>
                <a:spcPct val="150000"/>
              </a:lnSpc>
              <a:buFont typeface="Arial" panose="020B0604020202020204" pitchFamily="34" charset="0"/>
            </a:pPr>
            <a:r>
              <a:rPr kumimoji="1"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 </a:t>
            </a:r>
            <a:r>
              <a:rPr kumimoji="1"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脑控软件是控制机器人必备软件；</a:t>
            </a:r>
            <a:endParaRPr kumimoji="1"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 defTabSz="685800">
              <a:lnSpc>
                <a:spcPct val="150000"/>
              </a:lnSpc>
              <a:buFont typeface="Arial" panose="020B0604020202020204" pitchFamily="34" charset="0"/>
            </a:pPr>
            <a:r>
              <a:rPr kumimoji="1" lang="en-US" altLang="zh-CN" sz="1200" b="0" baseline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 </a:t>
            </a:r>
            <a:r>
              <a:rPr kumimoji="1" lang="zh-CN" altLang="en-US" sz="1200" b="0" baseline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可实时查看</a:t>
            </a:r>
            <a:r>
              <a:rPr kumimoji="1" lang="en-US" altLang="zh-CN" sz="1200" b="0" baseline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EEG</a:t>
            </a:r>
            <a:r>
              <a:rPr kumimoji="1" lang="zh-CN" altLang="en-US" sz="1200" b="0" baseline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脑电数据、专注力值、冥想值等数据；</a:t>
            </a:r>
            <a:endParaRPr kumimoji="1" lang="en-US" altLang="zh-CN" sz="1200" b="0" baseline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542020" y="1345258"/>
            <a:ext cx="3260090" cy="53022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25400" tIns="25400" rIns="25400" bIns="25400" anchor="ctr">
            <a:spAutoFit/>
          </a:bodyPr>
          <a:lstStyle/>
          <a:p>
            <a:pPr marL="98425" indent="-98425" algn="ctr">
              <a:lnSpc>
                <a:spcPct val="120000"/>
              </a:lnSpc>
            </a:pPr>
            <a:r>
              <a:rPr lang="zh-CN" altLang="en-US" sz="2600" baseline="0">
                <a:solidFill>
                  <a:srgbClr val="1334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Neue" charset="0"/>
              </a:rPr>
              <a:t>专注训练软件</a:t>
            </a:r>
            <a:endParaRPr lang="zh-CN" altLang="en-US" sz="1950" baseline="0">
              <a:latin typeface="微软雅黑" panose="020B0503020204020204" pitchFamily="34" charset="-122"/>
              <a:ea typeface="微软雅黑" panose="020B0503020204020204" pitchFamily="34" charset="-122"/>
              <a:sym typeface="Helvetica Neue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542054" y="4071276"/>
            <a:ext cx="3281998" cy="115824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25400" tIns="25400" rIns="25400" bIns="25400" anchor="ctr">
            <a:spAutoFit/>
          </a:bodyPr>
          <a:lstStyle/>
          <a:p>
            <a:pPr algn="l">
              <a:lnSpc>
                <a:spcPct val="150000"/>
              </a:lnSpc>
              <a:buSzPct val="125000"/>
            </a:pPr>
            <a:r>
              <a:rPr lang="en-US" altLang="zh-CN" sz="1200" b="0" baseline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 Neue" charset="0"/>
              </a:rPr>
              <a:t>- 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内置专注力提升课堂，不断更新；</a:t>
            </a:r>
            <a:endParaRPr lang="zh-CN" altLang="en-US" sz="1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SzPct val="125000"/>
            </a:pP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 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在线跟着哈佛学霸一起训练专注力；</a:t>
            </a:r>
            <a:endParaRPr lang="zh-CN" altLang="en-US" sz="1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SzPct val="125000"/>
            </a:pP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 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坚持每日养成高效作业，效率快人一步</a:t>
            </a:r>
            <a:endParaRPr lang="en-US" altLang="zh-CN" sz="1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buSzPct val="125000"/>
            </a:pPr>
            <a:r>
              <a:rPr lang="en-US" altLang="zh-CN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/>
              </a:rPr>
              <a:t>- </a:t>
            </a: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/>
              </a:rPr>
              <a:t>优化学生的时间精力分配，找到最佳学习节奏</a:t>
            </a:r>
            <a:endParaRPr lang="zh-CN" altLang="en-US" sz="1200" b="0" baseline="0" dirty="0">
              <a:solidFill>
                <a:srgbClr val="E1021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Times Roman" charset="0"/>
            </a:endParaRPr>
          </a:p>
        </p:txBody>
      </p:sp>
      <p:pic>
        <p:nvPicPr>
          <p:cNvPr id="29" name="图片 28" descr="Screen Shot 2020-04-16 at 6.36.37 PM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07365" y="2011045"/>
            <a:ext cx="2220595" cy="134112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7870" y="2010896"/>
            <a:ext cx="3151188" cy="181566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75740" y="2663825"/>
            <a:ext cx="2252345" cy="1318260"/>
          </a:xfrm>
          <a:prstGeom prst="rect">
            <a:avLst/>
          </a:prstGeom>
        </p:spPr>
      </p:pic>
      <p:pic>
        <p:nvPicPr>
          <p:cNvPr id="3" name="图片 2" descr="平板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screen"/>
          <a:stretch>
            <a:fillRect/>
          </a:stretch>
        </p:blipFill>
        <p:spPr>
          <a:xfrm>
            <a:off x="8795447" y="2082700"/>
            <a:ext cx="3006663" cy="202419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23" name="燕尾形 22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燕尾形 23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燕尾形 24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525905" y="226695"/>
            <a:ext cx="44615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00503000000020004"/>
              </a:defRPr>
            </a:pPr>
            <a:r>
              <a:rPr lang="en-US" altLang="zh-CN" sz="32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wondercode编程平台</a:t>
            </a:r>
            <a:endParaRPr lang="en-US" altLang="zh-CN" sz="3200" dirty="0" err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7" name="图片 26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05230" y="939800"/>
            <a:ext cx="3243580" cy="36893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0" tIns="0" rIns="0" bIns="0" numCol="1" spcCol="38100" rtlCol="0" anchor="t" forceAA="0">
            <a:spAutoFit/>
          </a:bodyPr>
          <a:lstStyle/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D1D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" panose="020F0502020204030204"/>
              </a:rPr>
              <a:t>平台演示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00D1D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Calibri" panose="020F050202020403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04265" y="1376045"/>
            <a:ext cx="7653020" cy="3683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Noto Sans CJK JP Black"/>
              </a:rPr>
              <a:t>如图所示，在文件一栏，点击新作品。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Noto Sans CJK JP Black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3995" y="1744980"/>
            <a:ext cx="10781665" cy="51130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23" name="燕尾形 22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燕尾形 23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燕尾形 24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525905" y="226695"/>
            <a:ext cx="4575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00503000000020004"/>
              </a:defRPr>
            </a:pPr>
            <a:r>
              <a:rPr lang="en-US" altLang="zh-CN" sz="32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wondercode编程平台</a:t>
            </a:r>
            <a:endParaRPr lang="en-US" altLang="zh-CN" sz="3200" dirty="0" err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7" name="图片 26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56665" y="904240"/>
            <a:ext cx="9721215" cy="3987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新建项目成功后点击左下角的拓展包，选择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AINova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（标准版）。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6200" y="1343660"/>
            <a:ext cx="10993120" cy="55143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23" name="燕尾形 22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燕尾形 23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燕尾形 24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525905" y="236220"/>
            <a:ext cx="4894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00503000000020004"/>
              </a:defRPr>
            </a:pPr>
            <a:r>
              <a:rPr lang="en-US" altLang="zh-CN" sz="32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wondercode编程平台</a:t>
            </a:r>
            <a:endParaRPr lang="en-US" altLang="zh-CN" sz="3200" dirty="0" err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7" name="图片 26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56665" y="904240"/>
            <a:ext cx="9721215" cy="3987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新建项目成功后点击左下角的拓展包，选择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AINova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（入门版）。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7475"/>
            <a:ext cx="12192000" cy="54825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23" name="燕尾形 22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燕尾形 23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燕尾形 24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525905" y="226695"/>
            <a:ext cx="4664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00503000000020004"/>
              </a:defRPr>
            </a:pPr>
            <a:r>
              <a:rPr lang="en-US" altLang="zh-CN" sz="32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wondercode编程平台</a:t>
            </a:r>
            <a:endParaRPr lang="en-US" altLang="zh-CN" sz="3200" dirty="0" err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7" name="图片 26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60" y="1202055"/>
            <a:ext cx="10532110" cy="54908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2115" y="745490"/>
            <a:ext cx="6309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先选择动力模块，再添加</a:t>
            </a:r>
            <a:r>
              <a:rPr lang="en-US" altLang="zh-CN"/>
              <a:t>270</a:t>
            </a:r>
            <a:r>
              <a:rPr lang="zh-CN" altLang="en-US"/>
              <a:t>°积木舵机、编码电机。</a:t>
            </a:r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830070" y="5171440"/>
            <a:ext cx="1456055" cy="1321435"/>
          </a:xfrm>
          <a:prstGeom prst="rect">
            <a:avLst/>
          </a:prstGeom>
          <a:ln w="349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23" name="燕尾形 22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燕尾形 23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燕尾形 24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525905" y="226695"/>
            <a:ext cx="4664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00503000000020004"/>
              </a:defRPr>
            </a:pPr>
            <a:r>
              <a:rPr lang="en-US" altLang="zh-CN" sz="32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wondercode编程平台</a:t>
            </a:r>
            <a:endParaRPr lang="en-US" altLang="zh-CN" sz="3200" dirty="0" err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7" name="图片 26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2115" y="810260"/>
            <a:ext cx="4902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添加</a:t>
            </a:r>
            <a:r>
              <a:rPr lang="en-US" altLang="zh-CN"/>
              <a:t>PS2</a:t>
            </a:r>
            <a:r>
              <a:rPr lang="zh-CN" altLang="en-US"/>
              <a:t>手柄库文件。</a:t>
            </a:r>
            <a:endParaRPr lang="zh-CN" altLang="en-US"/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202055"/>
            <a:ext cx="12192000" cy="56711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1">
            <a:alphaModFix amt="35000"/>
          </a:blip>
          <a:stretch>
            <a:fillRect/>
          </a:stretch>
        </p:blipFill>
        <p:spPr>
          <a:xfrm>
            <a:off x="4542064" y="1265733"/>
            <a:ext cx="6087291" cy="460711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7074415" y="329281"/>
            <a:ext cx="1259473" cy="400109"/>
            <a:chOff x="7786688" y="287021"/>
            <a:chExt cx="2443164" cy="400050"/>
          </a:xfrm>
        </p:grpSpPr>
        <p:sp>
          <p:nvSpPr>
            <p:cNvPr id="2" name="燕尾形 1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燕尾形 9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333629" y="268828"/>
            <a:ext cx="34968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 descr="图片包含 文本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6259" y="6142808"/>
            <a:ext cx="2741765" cy="453935"/>
          </a:xfrm>
          <a:prstGeom prst="rect">
            <a:avLst/>
          </a:prstGeom>
        </p:spPr>
      </p:pic>
      <p:pic>
        <p:nvPicPr>
          <p:cNvPr id="27" name="maciej-rebisz-by-maciej-rebisz-mars-21-science-fiction-trans.jpg" descr="maciej-rebisz-by-maciej-rebisz-mars-21-science-fiction-trans.jpg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-11366" r="50263"/>
          <a:stretch>
            <a:fillRect/>
          </a:stretch>
        </p:blipFill>
        <p:spPr>
          <a:xfrm>
            <a:off x="-2799263" y="0"/>
            <a:ext cx="7449640" cy="6858000"/>
          </a:xfrm>
          <a:prstGeom prst="trapezoid">
            <a:avLst>
              <a:gd name="adj" fmla="val 28175"/>
            </a:avLst>
          </a:prstGeom>
          <a:ln w="12700">
            <a:miter lim="4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976043" y="1597388"/>
            <a:ext cx="4013478" cy="778728"/>
          </a:xfrm>
          <a:prstGeom prst="rect">
            <a:avLst/>
          </a:prstGeom>
          <a:solidFill>
            <a:schemeClr val="accent6">
              <a:lumMod val="20000"/>
              <a:lumOff val="80000"/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00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赛事硬件</a:t>
            </a:r>
            <a:endParaRPr lang="zh-CN" alt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>
                <a:solidFill>
                  <a:srgbClr val="000000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976043" y="2763217"/>
            <a:ext cx="4013478" cy="778728"/>
          </a:xfrm>
          <a:prstGeom prst="rect">
            <a:avLst/>
          </a:prstGeom>
          <a:solidFill>
            <a:schemeClr val="accent6">
              <a:lumMod val="20000"/>
              <a:lumOff val="80000"/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00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赛事软件</a:t>
            </a:r>
            <a:endParaRPr lang="zh-CN" alt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>
                <a:solidFill>
                  <a:srgbClr val="000000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977313" y="3929120"/>
            <a:ext cx="4013478" cy="778728"/>
          </a:xfrm>
          <a:prstGeom prst="rect">
            <a:avLst/>
          </a:prstGeom>
          <a:solidFill>
            <a:schemeClr val="accent6">
              <a:lumMod val="20000"/>
              <a:lumOff val="80000"/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00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意波波软件使用介绍</a:t>
            </a:r>
            <a:endParaRPr lang="zh-CN" alt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>
                <a:solidFill>
                  <a:srgbClr val="000000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5977948" y="5094980"/>
            <a:ext cx="4013478" cy="778728"/>
          </a:xfrm>
          <a:prstGeom prst="rect">
            <a:avLst/>
          </a:prstGeom>
          <a:solidFill>
            <a:schemeClr val="accent6">
              <a:lumMod val="20000"/>
              <a:lumOff val="80000"/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00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赛事资料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23" name="燕尾形 22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燕尾形 23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燕尾形 24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525905" y="226695"/>
            <a:ext cx="4274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00503000000020004"/>
              </a:defRPr>
            </a:pPr>
            <a:r>
              <a:rPr lang="en-US" altLang="zh-CN" sz="32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wondercode编程平台</a:t>
            </a:r>
            <a:endParaRPr lang="en-US" altLang="zh-CN" sz="3200" dirty="0" err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7" name="图片 26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44905" y="1169670"/>
            <a:ext cx="10222230" cy="4603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2700">
              <a:lnSpc>
                <a:spcPct val="150000"/>
              </a:lnSpc>
              <a:spcBef>
                <a:spcPts val="115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如图所示，在模块选择区将相应的积木块拖动到积木编程区进行编程。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11580" y="855980"/>
            <a:ext cx="3574415" cy="36893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0" tIns="0" rIns="0" bIns="0" numCol="1" spcCol="38100" rtlCol="0" anchor="t" forceAA="0">
            <a:spAutoFit/>
          </a:bodyPr>
          <a:lstStyle/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D1D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" panose="020F0502020204030204"/>
              </a:rPr>
              <a:t>编写程序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00D1D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Calibri" panose="020F0502020204030204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661795"/>
            <a:ext cx="12129770" cy="521271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23" name="燕尾形 22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燕尾形 23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燕尾形 24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7" name="图片 26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25905" y="226695"/>
            <a:ext cx="4274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00503000000020004"/>
              </a:defRPr>
            </a:pPr>
            <a:r>
              <a:rPr lang="en-US" altLang="zh-CN" sz="32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wondercode编程平台</a:t>
            </a:r>
            <a:endParaRPr lang="en-US" altLang="zh-CN" sz="3200" dirty="0" err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2090" y="4013200"/>
            <a:ext cx="1968500" cy="13817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51560" y="1071880"/>
            <a:ext cx="2316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accent3"/>
                </a:solidFill>
              </a:rPr>
              <a:t>程序下载</a:t>
            </a:r>
            <a:endParaRPr lang="zh-CN" altLang="en-US" sz="2400">
              <a:solidFill>
                <a:schemeClr val="accent3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21055" y="1508760"/>
            <a:ext cx="6125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用</a:t>
            </a:r>
            <a:r>
              <a:rPr lang="en-US" altLang="zh-CN"/>
              <a:t>USB</a:t>
            </a:r>
            <a:r>
              <a:rPr lang="zh-CN" altLang="en-US"/>
              <a:t>线连接主控板和电脑，在连接一栏选择对应的串口，点击右上角的上传即可烧录代码。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428490" y="2311400"/>
            <a:ext cx="7493635" cy="42576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441575" y="4013200"/>
            <a:ext cx="1725930" cy="13811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23" name="燕尾形 22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燕尾形 23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燕尾形 24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7" name="图片 26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25905" y="226695"/>
            <a:ext cx="4274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00503000000020004"/>
              </a:defRPr>
            </a:pPr>
            <a:r>
              <a:rPr lang="zh-CN" altLang="en-US" sz="32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小车遥控程序解读</a:t>
            </a:r>
            <a:endParaRPr lang="zh-CN" altLang="en-US" sz="3200" dirty="0" err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70" y="1608455"/>
            <a:ext cx="3514090" cy="50552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480" y="935355"/>
            <a:ext cx="3471545" cy="58051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438515" y="2961640"/>
            <a:ext cx="302387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舵机需要根据自己搭建的小车设置初始化角度及转动的角度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H="1" flipV="1">
            <a:off x="3857625" y="2106295"/>
            <a:ext cx="4536440" cy="1216660"/>
          </a:xfrm>
          <a:prstGeom prst="straightConnector1">
            <a:avLst/>
          </a:prstGeom>
          <a:ln w="539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H="1">
            <a:off x="6265545" y="3624580"/>
            <a:ext cx="2128520" cy="163830"/>
          </a:xfrm>
          <a:prstGeom prst="straightConnector1">
            <a:avLst/>
          </a:prstGeom>
          <a:ln w="539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11" name="燕尾形 10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燕尾形 12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4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551501" y="195480"/>
            <a:ext cx="35575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慧编程软件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1268730"/>
            <a:ext cx="8277141" cy="4320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b="3711"/>
          <a:stretch>
            <a:fillRect/>
          </a:stretch>
        </p:blipFill>
        <p:spPr>
          <a:xfrm>
            <a:off x="1131570" y="2262505"/>
            <a:ext cx="1643380" cy="1511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61745" y="3967480"/>
            <a:ext cx="1383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慧编程软件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14490" y="5717540"/>
            <a:ext cx="18897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编程软件主界面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11" name="燕尾形 10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燕尾形 12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4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l="5696"/>
          <a:stretch>
            <a:fillRect/>
          </a:stretch>
        </p:blipFill>
        <p:spPr>
          <a:xfrm>
            <a:off x="4288790" y="1556385"/>
            <a:ext cx="7509673" cy="4320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51501" y="195480"/>
            <a:ext cx="35575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慧编程软件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 flipH="1">
            <a:off x="327025" y="1414145"/>
            <a:ext cx="3638550" cy="295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一、添加设备库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步骤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初次使用慧编程软件时，需要在给软件添加相应设备库文件，方可或许相关编程积木块，点击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设备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的添加按钮，可进入设备库。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11" name="燕尾形 10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燕尾形 12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4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551501" y="195480"/>
            <a:ext cx="35575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慧编程软件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 flipH="1">
            <a:off x="327025" y="1414145"/>
            <a:ext cx="36385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步骤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进入设备库后，找到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“BrainAI”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，点击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“+”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号下载库，并选中该库后，点击确定，即成功将相关库添加成功。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692015" y="1196975"/>
            <a:ext cx="7439025" cy="526351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11" name="燕尾形 10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燕尾形 12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4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551501" y="195480"/>
            <a:ext cx="35575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图形化编程软件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 flipH="1">
            <a:off x="327025" y="1414145"/>
            <a:ext cx="282003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步骤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成功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添加库后，即可在程序块中看到编写机械手程序的相关程序积木块。</a:t>
            </a:r>
            <a:endParaRPr 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47060" y="1007110"/>
            <a:ext cx="8767445" cy="5511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8660000">
            <a:off x="515620" y="3948430"/>
            <a:ext cx="1736725" cy="21570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组合 9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11" name="燕尾形 10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燕尾形 12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4" descr="图片包含 文本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551501" y="195480"/>
            <a:ext cx="35575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图形化编程软件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 flipH="1">
            <a:off x="327025" y="1414145"/>
            <a:ext cx="87388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步骤4：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用配套的type-C线连接机械手与电脑，并在主控板底部启动主机盒，调至“CODE”模式，进入编程模式，将舵机连接到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S6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舵机接口。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290060" y="3663950"/>
            <a:ext cx="2840990" cy="2319020"/>
          </a:xfrm>
          <a:prstGeom prst="rect">
            <a:avLst/>
          </a:prstGeom>
        </p:spPr>
      </p:pic>
      <p:pic>
        <p:nvPicPr>
          <p:cNvPr id="53" name="图片 22" descr="micro数据线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858135" y="4447540"/>
            <a:ext cx="942975" cy="13335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8198485" y="5073015"/>
            <a:ext cx="3149600" cy="1471930"/>
            <a:chOff x="12044" y="6270"/>
            <a:chExt cx="6536" cy="3360"/>
          </a:xfrm>
        </p:grpSpPr>
        <p:pic>
          <p:nvPicPr>
            <p:cNvPr id="55" name="图片 2" descr="主控器Cod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44" y="6270"/>
              <a:ext cx="6536" cy="3360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13181" y="7000"/>
              <a:ext cx="1767" cy="179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620" y="2727960"/>
            <a:ext cx="2958465" cy="227076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11" name="燕尾形 10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燕尾形 12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4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445" y="1268563"/>
            <a:ext cx="7983580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551501" y="195480"/>
            <a:ext cx="35575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图形化编程软件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212090" y="1268730"/>
            <a:ext cx="348869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步骤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进入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USB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串口选择界面后，勾选显示全部可连接设备，选中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COM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口，点击连接，即可完成设备连接。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11" name="燕尾形 10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燕尾形 12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4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551501" y="195480"/>
            <a:ext cx="35575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图形化编程软件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 flipH="1">
            <a:off x="327025" y="1414145"/>
            <a:ext cx="28200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步骤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编写一段脑控程序，上传到主机盒。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240" y="1414145"/>
            <a:ext cx="8964930" cy="46272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1">
            <a:alphaModFix amt="35000"/>
          </a:blip>
          <a:stretch>
            <a:fillRect/>
          </a:stretch>
        </p:blipFill>
        <p:spPr>
          <a:xfrm>
            <a:off x="4542064" y="1265733"/>
            <a:ext cx="6087291" cy="460711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161915" y="2955290"/>
            <a:ext cx="5464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赛项硬件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0" name="图片 19" descr="图片包含 文本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6259" y="6142808"/>
            <a:ext cx="2741765" cy="453935"/>
          </a:xfrm>
          <a:prstGeom prst="rect">
            <a:avLst/>
          </a:prstGeom>
        </p:spPr>
      </p:pic>
      <p:pic>
        <p:nvPicPr>
          <p:cNvPr id="27" name="maciej-rebisz-by-maciej-rebisz-mars-21-science-fiction-trans.jpg" descr="maciej-rebisz-by-maciej-rebisz-mars-21-science-fiction-trans.jpg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-11366" r="50263"/>
          <a:stretch>
            <a:fillRect/>
          </a:stretch>
        </p:blipFill>
        <p:spPr>
          <a:xfrm>
            <a:off x="-2799263" y="0"/>
            <a:ext cx="7449640" cy="6858000"/>
          </a:xfrm>
          <a:prstGeom prst="trapezoid">
            <a:avLst>
              <a:gd name="adj" fmla="val 28175"/>
            </a:avLst>
          </a:prstGeom>
          <a:ln w="12700">
            <a:miter lim="4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11" name="燕尾形 10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燕尾形 12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4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551501" y="195480"/>
            <a:ext cx="35575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脑控软件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344733" y="1673521"/>
            <a:ext cx="807371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步骤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：进入该步骤前，先确定头环跟电脑处于连接状态，当设备连接正常，双击“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NeuroMaster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”软件图标，右键点击选择“以管理员身份运行”打开软件。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步骤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用数据线将机械手和电脑进行连接。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（注意要在编程软件中，先将编程软件与机械手断开连接，释放串口）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步骤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启动完成，进入软件操作界面。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8443" y="2577584"/>
            <a:ext cx="3633653" cy="242699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11" name="燕尾形 10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燕尾形 12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4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 flipH="1">
            <a:off x="631954" y="1173189"/>
            <a:ext cx="10668650" cy="510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步骤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zh-CN" sz="1800" kern="100" dirty="0">
                <a:effectLst/>
                <a:latin typeface="苹方 中等" panose="020B0400000000000000" pitchFamily="34" charset="-128"/>
                <a:ea typeface="苹方 中等" panose="020B0400000000000000" pitchFamily="34" charset="-128"/>
                <a:cs typeface="Times New Roman" panose="02020603050405020304" pitchFamily="18" charset="0"/>
              </a:rPr>
              <a:t>根据当前参加的赛事项目选择“火星救援”</a:t>
            </a:r>
            <a:endParaRPr lang="zh-CN" altLang="en-US" sz="2000" dirty="0">
              <a:latin typeface="苹方 中等" panose="020B0400000000000000" pitchFamily="34" charset="-128"/>
              <a:ea typeface="苹方 中等" panose="020B0400000000000000" pitchFamily="34" charset="-128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51501" y="195480"/>
            <a:ext cx="35575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脑控软件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404" y="2000250"/>
            <a:ext cx="7105083" cy="418543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11" name="燕尾形 10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燕尾形 12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4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 flipH="1">
            <a:off x="631954" y="1173189"/>
            <a:ext cx="10668650" cy="97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步骤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初次使用头环，对蓝牙进行配对，长按头环开关，持续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秒，当头环震动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次，指示灯进入蓝色闪烁状态，即头环进入蓝牙配对状态。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51501" y="195480"/>
            <a:ext cx="35575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脑控软件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15" y="3064941"/>
            <a:ext cx="5319821" cy="29906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688" y="2664244"/>
            <a:ext cx="6276242" cy="352829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330299" y="3750906"/>
            <a:ext cx="1241701" cy="8050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524414" y="3750906"/>
            <a:ext cx="852851" cy="4292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11" name="燕尾形 10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燕尾形 12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4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 flipH="1">
            <a:off x="1471602" y="1161313"/>
            <a:ext cx="4624398" cy="97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步骤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查看头环的“蓝牙名称”后五位，示例：蓝牙名称后五位为“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1414D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51501" y="195480"/>
            <a:ext cx="35575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脑控软件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15189" y="1247038"/>
            <a:ext cx="4249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步骤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在方框里输入头环后五位，并点击连接头环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691" y="2882150"/>
            <a:ext cx="4417443" cy="1951107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385388" y="4063081"/>
            <a:ext cx="723710" cy="30364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466" y="2483262"/>
            <a:ext cx="4737115" cy="3563570"/>
          </a:xfrm>
          <a:prstGeom prst="rect">
            <a:avLst/>
          </a:prstGeom>
        </p:spPr>
      </p:pic>
      <p:sp>
        <p:nvSpPr>
          <p:cNvPr id="17" name="矩形: 圆角 16"/>
          <p:cNvSpPr/>
          <p:nvPr/>
        </p:nvSpPr>
        <p:spPr>
          <a:xfrm>
            <a:off x="7094466" y="2882150"/>
            <a:ext cx="2777322" cy="17829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11" name="燕尾形 10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燕尾形 12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4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28354" y="1021731"/>
            <a:ext cx="10830468" cy="1337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>
              <a:lnSpc>
                <a:spcPct val="150000"/>
              </a:lnSpc>
            </a:pP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步骤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：头环连接成功后，需正确佩戴头环，佩戴头环时需保证头环内侧的3个金属电极与额头贴合，开关位于头部右侧，“BrainCo” 的LOGO标志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正立着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，正确佩戴头环后，头环震动2次，且软件上头环接触状态为“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已连接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”即配对成功。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51501" y="195480"/>
            <a:ext cx="35575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脑控软件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352" y="2502601"/>
            <a:ext cx="5529852" cy="4159919"/>
          </a:xfrm>
          <a:prstGeom prst="rect">
            <a:avLst/>
          </a:prstGeom>
        </p:spPr>
      </p:pic>
      <p:sp>
        <p:nvSpPr>
          <p:cNvPr id="5" name="矩形: 圆角 4"/>
          <p:cNvSpPr/>
          <p:nvPr/>
        </p:nvSpPr>
        <p:spPr>
          <a:xfrm>
            <a:off x="6783355" y="2901820"/>
            <a:ext cx="1278294" cy="26125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23" name="燕尾形 22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燕尾形 23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燕尾形 24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7" name="图片 26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 flipH="1">
            <a:off x="631953" y="1062588"/>
            <a:ext cx="6668959" cy="1422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步骤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点击“扫描设备”按钮，此时会显示设备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USB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串口信息；在设备选择的下拉菜单中选择最后一项（即检测到的新导入的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USB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型号，一般为“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COM3-USB-..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 flipH="1">
            <a:off x="7289165" y="876935"/>
            <a:ext cx="46450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步骤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11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点击右侧允许传输前的小圆圈，此时机械手连接成功。当专注力值满足设定的阈值范围时，设备将会执行对应动作。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551501" y="195480"/>
            <a:ext cx="35575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脑控软件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74" y="2516812"/>
            <a:ext cx="5421756" cy="408415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759" y="2694206"/>
            <a:ext cx="5170020" cy="390675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26146" y="3021613"/>
            <a:ext cx="659854" cy="276999"/>
          </a:xfrm>
          <a:prstGeom prst="rect">
            <a:avLst/>
          </a:prstGeom>
          <a:solidFill>
            <a:srgbClr val="F0F0F0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93939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1414D</a:t>
            </a:r>
            <a:endParaRPr lang="zh-CN" altLang="en-US" sz="1200" dirty="0">
              <a:solidFill>
                <a:srgbClr val="93939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526210" y="3249043"/>
            <a:ext cx="2367356" cy="46454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550591" y="3170907"/>
            <a:ext cx="659854" cy="276999"/>
          </a:xfrm>
          <a:prstGeom prst="rect">
            <a:avLst/>
          </a:prstGeom>
          <a:solidFill>
            <a:srgbClr val="F0F0F0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93939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1414D</a:t>
            </a:r>
            <a:endParaRPr lang="zh-CN" altLang="en-US" sz="1200" dirty="0">
              <a:solidFill>
                <a:srgbClr val="93939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1">
            <a:alphaModFix amt="35000"/>
          </a:blip>
          <a:stretch>
            <a:fillRect/>
          </a:stretch>
        </p:blipFill>
        <p:spPr>
          <a:xfrm>
            <a:off x="4542064" y="1265733"/>
            <a:ext cx="6087291" cy="460711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161915" y="2955290"/>
            <a:ext cx="58197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意波波软件使用介绍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0" name="图片 19" descr="图片包含 文本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6259" y="6142808"/>
            <a:ext cx="2741765" cy="453935"/>
          </a:xfrm>
          <a:prstGeom prst="rect">
            <a:avLst/>
          </a:prstGeom>
        </p:spPr>
      </p:pic>
      <p:pic>
        <p:nvPicPr>
          <p:cNvPr id="27" name="maciej-rebisz-by-maciej-rebisz-mars-21-science-fiction-trans.jpg" descr="maciej-rebisz-by-maciej-rebisz-mars-21-science-fiction-trans.jpg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-11366" r="50263"/>
          <a:stretch>
            <a:fillRect/>
          </a:stretch>
        </p:blipFill>
        <p:spPr>
          <a:xfrm>
            <a:off x="-2799263" y="0"/>
            <a:ext cx="7449640" cy="6858000"/>
          </a:xfrm>
          <a:prstGeom prst="trapezoid">
            <a:avLst>
              <a:gd name="adj" fmla="val 28175"/>
            </a:avLst>
          </a:prstGeom>
          <a:ln w="12700">
            <a:miter lim="4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3" name="燕尾形 22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燕尾形 23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燕尾形 24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5905" y="226695"/>
            <a:ext cx="4274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00503000000020004"/>
              </a:defRPr>
            </a:pP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意波波</a:t>
            </a:r>
            <a:r>
              <a:rPr lang="en-US" altLang="zh-CN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账号绑定</a:t>
            </a:r>
            <a:endParaRPr lang="en-US" altLang="zh-CN" sz="3200" dirty="0" err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311400" y="2535555"/>
            <a:ext cx="2127250" cy="1831340"/>
            <a:chOff x="1498" y="1963"/>
            <a:chExt cx="3350" cy="2884"/>
          </a:xfrm>
        </p:grpSpPr>
        <p:pic>
          <p:nvPicPr>
            <p:cNvPr id="9" name="图片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498" y="2016"/>
              <a:ext cx="3350" cy="2780"/>
            </a:xfrm>
            <a:prstGeom prst="rect">
              <a:avLst/>
            </a:prstGeom>
          </p:spPr>
        </p:pic>
        <p:sp>
          <p:nvSpPr>
            <p:cNvPr id="10" name="圆角矩形 8"/>
            <p:cNvSpPr/>
            <p:nvPr>
              <p:custDataLst>
                <p:tags r:id="rId4"/>
              </p:custDataLst>
            </p:nvPr>
          </p:nvSpPr>
          <p:spPr>
            <a:xfrm>
              <a:off x="1652" y="1963"/>
              <a:ext cx="3043" cy="2885"/>
            </a:xfrm>
            <a:prstGeom prst="roundRect">
              <a:avLst>
                <a:gd name="adj" fmla="val 9201"/>
              </a:avLst>
            </a:prstGeom>
            <a:noFill/>
            <a:ln w="38100">
              <a:solidFill>
                <a:srgbClr val="58BDA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694815" y="4758055"/>
            <a:ext cx="336105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altLang="en-US" b="0" dirty="0">
                <a:solidFill>
                  <a:prstClr val="black"/>
                </a:solidFill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rPr>
              <a:t>扫训练师关联码</a:t>
            </a:r>
            <a:endParaRPr lang="en-US" altLang="zh-CN" b="0" dirty="0">
              <a:solidFill>
                <a:prstClr val="black"/>
              </a:solidFill>
              <a:latin typeface="苹方 粗体" panose="020B0600000000000000" charset="-122"/>
              <a:ea typeface="苹方 粗体" panose="020B0600000000000000" charset="-122"/>
              <a:cs typeface="苹方 粗体" panose="020B0600000000000000" charset="-122"/>
            </a:endParaRPr>
          </a:p>
        </p:txBody>
      </p:sp>
      <p:pic>
        <p:nvPicPr>
          <p:cNvPr id="1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9919"/>
          <a:stretch>
            <a:fillRect/>
          </a:stretch>
        </p:blipFill>
        <p:spPr>
          <a:xfrm>
            <a:off x="6930390" y="1633220"/>
            <a:ext cx="2466340" cy="2825750"/>
          </a:xfrm>
          <a:prstGeom prst="roundRect">
            <a:avLst>
              <a:gd name="adj" fmla="val 7080"/>
            </a:avLst>
          </a:prstGeom>
        </p:spPr>
      </p:pic>
      <p:sp>
        <p:nvSpPr>
          <p:cNvPr id="13" name="文本框 12"/>
          <p:cNvSpPr txBox="1"/>
          <p:nvPr/>
        </p:nvSpPr>
        <p:spPr>
          <a:xfrm>
            <a:off x="6811010" y="4794885"/>
            <a:ext cx="28752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dirty="0">
                <a:solidFill>
                  <a:prstClr val="black"/>
                </a:solidFill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  <a:sym typeface="+mn-ea"/>
              </a:rPr>
              <a:t>激活手机号</a:t>
            </a:r>
            <a:endParaRPr lang="en-US" altLang="zh-CN" dirty="0">
              <a:solidFill>
                <a:prstClr val="black"/>
              </a:solidFill>
              <a:latin typeface="苹方 粗体" panose="020B0600000000000000" charset="-122"/>
              <a:ea typeface="苹方 粗体" panose="020B0600000000000000" charset="-122"/>
              <a:cs typeface="苹方 粗体" panose="020B0600000000000000" charset="-122"/>
              <a:sym typeface="+mn-ea"/>
            </a:endParaRPr>
          </a:p>
        </p:txBody>
      </p:sp>
      <p:cxnSp>
        <p:nvCxnSpPr>
          <p:cNvPr id="14" name="直接箭头连接符 13"/>
          <p:cNvCxnSpPr/>
          <p:nvPr>
            <p:custDataLst>
              <p:tags r:id="rId7"/>
            </p:custDataLst>
          </p:nvPr>
        </p:nvCxnSpPr>
        <p:spPr>
          <a:xfrm>
            <a:off x="5196840" y="3357880"/>
            <a:ext cx="1054100" cy="0"/>
          </a:xfrm>
          <a:prstGeom prst="straightConnector1">
            <a:avLst/>
          </a:prstGeom>
          <a:ln w="57150">
            <a:solidFill>
              <a:srgbClr val="8ED2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3" name="燕尾形 22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燕尾形 23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燕尾形 24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5905" y="226695"/>
            <a:ext cx="4274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00503000000020004"/>
              </a:defRPr>
            </a:pP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意波波</a:t>
            </a:r>
            <a:r>
              <a:rPr lang="en-US" altLang="zh-CN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软件下载</a:t>
            </a:r>
            <a:endParaRPr lang="en-US" altLang="zh-CN" sz="3200" dirty="0" err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960" y="2082800"/>
            <a:ext cx="3238500" cy="30708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665" y="2082800"/>
            <a:ext cx="3599180" cy="3301365"/>
          </a:xfrm>
          <a:prstGeom prst="roundRect">
            <a:avLst>
              <a:gd name="adj" fmla="val 8992"/>
            </a:avLst>
          </a:prstGeom>
        </p:spPr>
      </p:pic>
      <p:sp>
        <p:nvSpPr>
          <p:cNvPr id="13" name="圆角矩形 6"/>
          <p:cNvSpPr/>
          <p:nvPr/>
        </p:nvSpPr>
        <p:spPr>
          <a:xfrm>
            <a:off x="8696960" y="2082800"/>
            <a:ext cx="3238500" cy="3070860"/>
          </a:xfrm>
          <a:prstGeom prst="roundRect">
            <a:avLst>
              <a:gd name="adj" fmla="val 9201"/>
            </a:avLst>
          </a:prstGeom>
          <a:noFill/>
          <a:ln w="38100">
            <a:solidFill>
              <a:srgbClr val="58BDA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4838065" y="5407343"/>
            <a:ext cx="2024380" cy="9620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2000" spc="15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rPr>
              <a:t>应用商城搜索</a:t>
            </a:r>
            <a:endParaRPr lang="zh-CN" altLang="en-US" sz="2000" spc="150" dirty="0">
              <a:solidFill>
                <a:srgbClr val="000000">
                  <a:lumMod val="75000"/>
                  <a:lumOff val="25000"/>
                </a:srgbClr>
              </a:solidFill>
              <a:uFillTx/>
              <a:latin typeface="苹方 粗体" panose="020B0600000000000000" charset="-122"/>
              <a:ea typeface="苹方 粗体" panose="020B0600000000000000" charset="-122"/>
              <a:cs typeface="苹方 粗体" panose="020B0600000000000000" charset="-122"/>
            </a:endParaRPr>
          </a:p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en-US" altLang="zh-CN" sz="2000" spc="15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rPr>
              <a:t>“</a:t>
            </a:r>
            <a:r>
              <a:rPr lang="zh-CN" altLang="en-US" sz="2000" spc="15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rPr>
              <a:t>意波波</a:t>
            </a:r>
            <a:r>
              <a:rPr lang="en-US" altLang="zh-CN" sz="2000" spc="15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rPr>
              <a:t>”</a:t>
            </a:r>
            <a:endParaRPr lang="en-US" altLang="zh-CN" sz="2000" spc="150" dirty="0">
              <a:solidFill>
                <a:srgbClr val="000000">
                  <a:lumMod val="75000"/>
                  <a:lumOff val="25000"/>
                </a:srgbClr>
              </a:solidFill>
              <a:uFillTx/>
              <a:latin typeface="苹方 粗体" panose="020B0600000000000000" charset="-122"/>
              <a:ea typeface="苹方 粗体" panose="020B0600000000000000" charset="-122"/>
              <a:cs typeface="苹方 粗体" panose="020B0600000000000000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9370060" y="5631498"/>
            <a:ext cx="2024380" cy="5137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2000" spc="15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苹方 粗体" panose="020B0600000000000000" charset="-122"/>
                <a:ea typeface="苹方 粗体" panose="020B0600000000000000" charset="-122"/>
              </a:rPr>
              <a:t>扫码下载</a:t>
            </a:r>
            <a:endParaRPr lang="zh-CN" altLang="en-US" sz="2000" spc="150" dirty="0">
              <a:solidFill>
                <a:srgbClr val="000000">
                  <a:lumMod val="75000"/>
                  <a:lumOff val="25000"/>
                </a:srgbClr>
              </a:solidFill>
              <a:uFillTx/>
              <a:latin typeface="苹方 粗体" panose="020B0600000000000000" charset="-122"/>
              <a:ea typeface="苹方 粗体" panose="020B0600000000000000" charset="-122"/>
            </a:endParaRPr>
          </a:p>
        </p:txBody>
      </p:sp>
      <p:pic>
        <p:nvPicPr>
          <p:cNvPr id="16" name="图片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17978"/>
          <a:stretch>
            <a:fillRect/>
          </a:stretch>
        </p:blipFill>
        <p:spPr>
          <a:xfrm>
            <a:off x="556260" y="2072005"/>
            <a:ext cx="2569210" cy="3081655"/>
          </a:xfrm>
          <a:prstGeom prst="roundRect">
            <a:avLst>
              <a:gd name="adj" fmla="val 11881"/>
            </a:avLst>
          </a:prstGeom>
        </p:spPr>
      </p:pic>
      <p:sp>
        <p:nvSpPr>
          <p:cNvPr id="17" name="圆角矩形 8"/>
          <p:cNvSpPr/>
          <p:nvPr/>
        </p:nvSpPr>
        <p:spPr>
          <a:xfrm>
            <a:off x="4460875" y="1023620"/>
            <a:ext cx="2570480" cy="530860"/>
          </a:xfrm>
          <a:prstGeom prst="roundRect">
            <a:avLst/>
          </a:prstGeom>
          <a:solidFill>
            <a:srgbClr val="8ED2C3"/>
          </a:solidFill>
          <a:ln>
            <a:solidFill>
              <a:srgbClr val="8ED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2400" dirty="0">
                <a:solidFill>
                  <a:srgbClr val="FFFFFF"/>
                </a:solidFill>
                <a:latin typeface="苹方 粗体" panose="020B0600000000000000" charset="-122"/>
                <a:ea typeface="苹方 粗体" panose="020B0600000000000000" charset="-122"/>
                <a:cs typeface="微软雅黑" panose="020B0503020204020204" pitchFamily="34" charset="-122"/>
                <a:sym typeface="+mn-ea"/>
              </a:rPr>
              <a:t>三种下载方式</a:t>
            </a:r>
            <a:endParaRPr lang="zh-CN" altLang="en-US" sz="2400" dirty="0">
              <a:solidFill>
                <a:srgbClr val="FFFFFF"/>
              </a:solidFill>
              <a:latin typeface="苹方 粗体" panose="020B0600000000000000" charset="-122"/>
              <a:ea typeface="苹方 粗体" panose="020B0600000000000000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3" name="燕尾形 22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燕尾形 23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燕尾形 24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5905" y="226695"/>
            <a:ext cx="4274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00503000000020004"/>
              </a:defRPr>
            </a:pP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意波波</a:t>
            </a:r>
            <a:r>
              <a:rPr lang="en-US" altLang="zh-CN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首次登入</a:t>
            </a:r>
            <a:endParaRPr lang="en-US" altLang="zh-CN" sz="3200" dirty="0" err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5" name="图片 14" descr="意波波图标圆角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screen"/>
          <a:stretch>
            <a:fillRect/>
          </a:stretch>
        </p:blipFill>
        <p:spPr>
          <a:xfrm>
            <a:off x="855345" y="1166495"/>
            <a:ext cx="1594485" cy="15944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97180" y="2916555"/>
            <a:ext cx="28968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altLang="zh-CN" sz="2000" b="0" spc="15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rPr>
              <a:t>1. </a:t>
            </a:r>
            <a:r>
              <a:rPr lang="zh-CN" altLang="en-US" sz="2000" b="0" spc="15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rPr>
              <a:t>下载安装完成后，</a:t>
            </a:r>
            <a:endParaRPr lang="zh-CN" altLang="en-US" sz="2000" b="0" spc="150" dirty="0">
              <a:solidFill>
                <a:srgbClr val="000000">
                  <a:lumMod val="75000"/>
                  <a:lumOff val="25000"/>
                </a:srgbClr>
              </a:solidFill>
              <a:uFillTx/>
              <a:latin typeface="苹方 粗体" panose="020B0600000000000000" charset="-122"/>
              <a:ea typeface="苹方 粗体" panose="020B0600000000000000" charset="-122"/>
              <a:cs typeface="苹方 粗体" panose="020B0600000000000000" charset="-122"/>
            </a:endParaRPr>
          </a:p>
          <a:p>
            <a:pPr indent="0" algn="ctr"/>
            <a:r>
              <a:rPr lang="zh-CN" altLang="en-US" sz="2000" b="0" spc="15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rPr>
              <a:t>找到意波波app并打开</a:t>
            </a:r>
            <a:endParaRPr lang="zh-CN" altLang="en-US" sz="2000" b="0" spc="150" dirty="0">
              <a:solidFill>
                <a:srgbClr val="000000">
                  <a:lumMod val="75000"/>
                  <a:lumOff val="25000"/>
                </a:srgbClr>
              </a:solidFill>
              <a:uFillTx/>
              <a:latin typeface="苹方 粗体" panose="020B0600000000000000" charset="-122"/>
              <a:ea typeface="苹方 粗体" panose="020B0600000000000000" charset="-122"/>
              <a:cs typeface="苹方 粗体" panose="020B0600000000000000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712720" y="1166495"/>
            <a:ext cx="4511040" cy="2262505"/>
            <a:chOff x="4272" y="1837"/>
            <a:chExt cx="7104" cy="3563"/>
          </a:xfrm>
        </p:grpSpPr>
        <p:cxnSp>
          <p:nvCxnSpPr>
            <p:cNvPr id="18" name="直接箭头连接符 17"/>
            <p:cNvCxnSpPr/>
            <p:nvPr/>
          </p:nvCxnSpPr>
          <p:spPr>
            <a:xfrm>
              <a:off x="4272" y="3056"/>
              <a:ext cx="862" cy="0"/>
            </a:xfrm>
            <a:prstGeom prst="straightConnector1">
              <a:avLst/>
            </a:prstGeom>
            <a:ln w="57150">
              <a:solidFill>
                <a:srgbClr val="3C9D8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组合 18"/>
            <p:cNvGrpSpPr/>
            <p:nvPr/>
          </p:nvGrpSpPr>
          <p:grpSpPr>
            <a:xfrm>
              <a:off x="5690" y="1837"/>
              <a:ext cx="5686" cy="3563"/>
              <a:chOff x="5690" y="1837"/>
              <a:chExt cx="5686" cy="3563"/>
            </a:xfrm>
          </p:grpSpPr>
          <p:pic>
            <p:nvPicPr>
              <p:cNvPr id="20" name="图片 6" descr="C:\Users\LAI LI\AppData\Roaming\DingTalk\55644248_v2\ImageFiles\2f\lADPJv8gX6_FhDrNAlDNBQA_1280_592.jpg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90" y="1837"/>
                <a:ext cx="5686" cy="2630"/>
              </a:xfrm>
              <a:prstGeom prst="roundRect">
                <a:avLst>
                  <a:gd name="adj" fmla="val 10114"/>
                </a:avLst>
              </a:prstGeom>
              <a:noFill/>
              <a:ln>
                <a:noFill/>
              </a:ln>
            </p:spPr>
          </p:pic>
          <p:sp>
            <p:nvSpPr>
              <p:cNvPr id="21" name="文本框 20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6424" y="4772"/>
                <a:ext cx="4562" cy="62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indent="0" algn="ctr"/>
                <a:r>
                  <a:rPr lang="en-US" altLang="zh-CN" sz="2000" b="0" spc="15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uFillTx/>
                    <a:latin typeface="苹方 粗体" panose="020B0600000000000000" charset="-122"/>
                    <a:ea typeface="苹方 粗体" panose="020B0600000000000000" charset="-122"/>
                    <a:cs typeface="苹方 粗体" panose="020B0600000000000000" charset="-122"/>
                  </a:rPr>
                  <a:t>2. </a:t>
                </a:r>
                <a:r>
                  <a:rPr lang="zh-CN" altLang="en-US" sz="2000" b="0" spc="15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uFillTx/>
                    <a:latin typeface="苹方 粗体" panose="020B0600000000000000" charset="-122"/>
                    <a:ea typeface="苹方 粗体" panose="020B0600000000000000" charset="-122"/>
                    <a:cs typeface="苹方 粗体" panose="020B0600000000000000" charset="-122"/>
                  </a:rPr>
                  <a:t>蓝牙选项，选择好</a:t>
                </a:r>
                <a:endParaRPr lang="zh-CN" altLang="en-US" sz="2000" b="0" spc="150" dirty="0">
                  <a:solidFill>
                    <a:srgbClr val="000000">
                      <a:lumMod val="75000"/>
                      <a:lumOff val="25000"/>
                    </a:srgbClr>
                  </a:solidFill>
                  <a:uFillTx/>
                  <a:latin typeface="苹方 粗体" panose="020B0600000000000000" charset="-122"/>
                  <a:ea typeface="苹方 粗体" panose="020B0600000000000000" charset="-122"/>
                  <a:cs typeface="苹方 粗体" panose="020B0600000000000000" charset="-122"/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7437120" y="1166495"/>
            <a:ext cx="4526915" cy="2456815"/>
            <a:chOff x="11712" y="1837"/>
            <a:chExt cx="7129" cy="3869"/>
          </a:xfrm>
        </p:grpSpPr>
        <p:pic>
          <p:nvPicPr>
            <p:cNvPr id="23" name="图片 7" descr="C:\Users\LAI LI\AppData\Roaming\DingTalk\55644248_v2\ImageFiles\9e\lADPJw1WWkLfhD3NAlDNBQA_1280_592.jp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910" y="1837"/>
              <a:ext cx="5700" cy="2636"/>
            </a:xfrm>
            <a:prstGeom prst="roundRect">
              <a:avLst/>
            </a:prstGeom>
            <a:noFill/>
            <a:ln>
              <a:noFill/>
            </a:ln>
          </p:spPr>
        </p:pic>
        <p:cxnSp>
          <p:nvCxnSpPr>
            <p:cNvPr id="24" name="直接箭头连接符 23"/>
            <p:cNvCxnSpPr/>
            <p:nvPr>
              <p:custDataLst>
                <p:tags r:id="rId9"/>
              </p:custDataLst>
            </p:nvPr>
          </p:nvCxnSpPr>
          <p:spPr>
            <a:xfrm>
              <a:off x="11712" y="3056"/>
              <a:ext cx="862" cy="0"/>
            </a:xfrm>
            <a:prstGeom prst="straightConnector1">
              <a:avLst/>
            </a:prstGeom>
            <a:ln w="57150">
              <a:solidFill>
                <a:srgbClr val="3C9D8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2894" y="4593"/>
              <a:ext cx="5947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/>
              <a:r>
                <a:rPr lang="en-US" altLang="zh-CN" sz="2000" b="0" spc="150" dirty="0">
                  <a:solidFill>
                    <a:srgbClr val="000000">
                      <a:lumMod val="75000"/>
                      <a:lumOff val="25000"/>
                    </a:srgbClr>
                  </a:solidFill>
                  <a:uFillTx/>
                  <a:latin typeface="苹方 粗体" panose="020B0600000000000000" charset="-122"/>
                  <a:ea typeface="苹方 粗体" panose="020B0600000000000000" charset="-122"/>
                  <a:cs typeface="苹方 粗体" panose="020B0600000000000000" charset="-122"/>
                </a:rPr>
                <a:t>3. </a:t>
              </a:r>
              <a:r>
                <a:rPr lang="zh-CN" altLang="en-US" sz="2000" b="0" spc="150" dirty="0">
                  <a:solidFill>
                    <a:srgbClr val="000000">
                      <a:lumMod val="75000"/>
                      <a:lumOff val="25000"/>
                    </a:srgbClr>
                  </a:solidFill>
                  <a:uFillTx/>
                  <a:latin typeface="苹方 粗体" panose="020B0600000000000000" charset="-122"/>
                  <a:ea typeface="苹方 粗体" panose="020B0600000000000000" charset="-122"/>
                  <a:cs typeface="苹方 粗体" panose="020B0600000000000000" charset="-122"/>
                </a:rPr>
                <a:t>网络选项</a:t>
              </a:r>
              <a:endParaRPr lang="zh-CN" altLang="en-US" sz="2000" b="0" spc="15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endParaRPr>
            </a:p>
            <a:p>
              <a:pPr indent="0" algn="ctr"/>
              <a:r>
                <a:rPr lang="zh-CN" altLang="en-US" sz="2000" b="0" spc="150" dirty="0">
                  <a:solidFill>
                    <a:srgbClr val="000000">
                      <a:lumMod val="75000"/>
                      <a:lumOff val="25000"/>
                    </a:srgbClr>
                  </a:solidFill>
                  <a:uFillTx/>
                  <a:latin typeface="苹方 粗体" panose="020B0600000000000000" charset="-122"/>
                  <a:ea typeface="苹方 粗体" panose="020B0600000000000000" charset="-122"/>
                  <a:cs typeface="苹方 粗体" panose="020B0600000000000000" charset="-122"/>
                </a:rPr>
                <a:t>选择无线局域网与蜂窝网络</a:t>
              </a:r>
              <a:endParaRPr lang="zh-CN" altLang="en-US" sz="2000" b="0" spc="15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376920" y="3623310"/>
            <a:ext cx="3619500" cy="2804160"/>
            <a:chOff x="13192" y="5706"/>
            <a:chExt cx="5700" cy="4416"/>
          </a:xfrm>
        </p:grpSpPr>
        <p:pic>
          <p:nvPicPr>
            <p:cNvPr id="27" name="图片 8" descr="C:\Users\LAI LI\AppData\Roaming\DingTalk\55644248_v2\ImageFiles\c5\lADPJwKt3lSMBD7NAlDNBQA_1280_592.jp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192" y="6465"/>
              <a:ext cx="5700" cy="2636"/>
            </a:xfrm>
            <a:prstGeom prst="roundRect">
              <a:avLst/>
            </a:prstGeom>
            <a:noFill/>
            <a:ln>
              <a:noFill/>
            </a:ln>
          </p:spPr>
        </p:pic>
        <p:cxnSp>
          <p:nvCxnSpPr>
            <p:cNvPr id="28" name="直接箭头连接符 27"/>
            <p:cNvCxnSpPr/>
            <p:nvPr>
              <p:custDataLst>
                <p:tags r:id="rId13"/>
              </p:custDataLst>
            </p:nvPr>
          </p:nvCxnSpPr>
          <p:spPr>
            <a:xfrm>
              <a:off x="15875" y="5706"/>
              <a:ext cx="0" cy="556"/>
            </a:xfrm>
            <a:prstGeom prst="straightConnector1">
              <a:avLst/>
            </a:prstGeom>
            <a:ln w="57150">
              <a:solidFill>
                <a:srgbClr val="3C9D8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3649" y="9494"/>
              <a:ext cx="4787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/>
              <a:r>
                <a:rPr lang="en-US" altLang="zh-CN" sz="2000" b="0" spc="150" dirty="0">
                  <a:solidFill>
                    <a:srgbClr val="000000">
                      <a:lumMod val="75000"/>
                      <a:lumOff val="25000"/>
                    </a:srgbClr>
                  </a:solidFill>
                  <a:uFillTx/>
                  <a:latin typeface="苹方 粗体" panose="020B0600000000000000" charset="-122"/>
                  <a:ea typeface="苹方 粗体" panose="020B0600000000000000" charset="-122"/>
                  <a:cs typeface="苹方 粗体" panose="020B0600000000000000" charset="-122"/>
                </a:rPr>
                <a:t>4. </a:t>
              </a:r>
              <a:r>
                <a:rPr lang="zh-CN" altLang="en-US" sz="2000" b="0" spc="150" dirty="0">
                  <a:solidFill>
                    <a:srgbClr val="000000">
                      <a:lumMod val="75000"/>
                      <a:lumOff val="25000"/>
                    </a:srgbClr>
                  </a:solidFill>
                  <a:uFillTx/>
                  <a:latin typeface="苹方 粗体" panose="020B0600000000000000" charset="-122"/>
                  <a:ea typeface="苹方 粗体" panose="020B0600000000000000" charset="-122"/>
                  <a:cs typeface="苹方 粗体" panose="020B0600000000000000" charset="-122"/>
                </a:rPr>
                <a:t>隐私政策，选择同意</a:t>
              </a:r>
              <a:endParaRPr lang="zh-CN" altLang="en-US" sz="2000" b="0" spc="15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260215" y="4105275"/>
            <a:ext cx="4052570" cy="2449195"/>
            <a:chOff x="6709" y="6465"/>
            <a:chExt cx="6382" cy="3857"/>
          </a:xfrm>
        </p:grpSpPr>
        <p:pic>
          <p:nvPicPr>
            <p:cNvPr id="31" name="图片 9" descr="C:\Users\LAI LI\AppData\Roaming\DingTalk\55644248_v2\ImageFiles\bc\lADPKIJfS9hKBEXNAlDNBQA_1280_592.jpg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09" y="6465"/>
              <a:ext cx="5772" cy="2670"/>
            </a:xfrm>
            <a:prstGeom prst="roundRect">
              <a:avLst/>
            </a:prstGeom>
            <a:noFill/>
            <a:ln>
              <a:noFill/>
            </a:ln>
          </p:spPr>
        </p:pic>
        <p:cxnSp>
          <p:nvCxnSpPr>
            <p:cNvPr id="32" name="直接箭头连接符 31"/>
            <p:cNvCxnSpPr/>
            <p:nvPr>
              <p:custDataLst>
                <p:tags r:id="rId17"/>
              </p:custDataLst>
            </p:nvPr>
          </p:nvCxnSpPr>
          <p:spPr>
            <a:xfrm flipH="1">
              <a:off x="12501" y="7800"/>
              <a:ext cx="590" cy="0"/>
            </a:xfrm>
            <a:prstGeom prst="straightConnector1">
              <a:avLst/>
            </a:prstGeom>
            <a:ln w="57150">
              <a:solidFill>
                <a:srgbClr val="3C9D8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07" y="9694"/>
              <a:ext cx="4787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/>
              <a:r>
                <a:rPr lang="en-US" altLang="zh-CN" sz="2000" b="0" spc="150" dirty="0">
                  <a:solidFill>
                    <a:srgbClr val="000000">
                      <a:lumMod val="75000"/>
                      <a:lumOff val="25000"/>
                    </a:srgbClr>
                  </a:solidFill>
                  <a:uFillTx/>
                  <a:latin typeface="苹方 粗体" panose="020B0600000000000000" charset="-122"/>
                  <a:ea typeface="苹方 粗体" panose="020B0600000000000000" charset="-122"/>
                  <a:cs typeface="苹方 粗体" panose="020B0600000000000000" charset="-122"/>
                </a:rPr>
                <a:t>5. </a:t>
              </a:r>
              <a:r>
                <a:rPr lang="zh-CN" altLang="en-US" sz="2000" b="0" spc="150" dirty="0">
                  <a:solidFill>
                    <a:srgbClr val="000000">
                      <a:lumMod val="75000"/>
                      <a:lumOff val="25000"/>
                    </a:srgbClr>
                  </a:solidFill>
                  <a:uFillTx/>
                  <a:latin typeface="苹方 粗体" panose="020B0600000000000000" charset="-122"/>
                  <a:ea typeface="苹方 粗体" panose="020B0600000000000000" charset="-122"/>
                  <a:cs typeface="苹方 粗体" panose="020B0600000000000000" charset="-122"/>
                </a:rPr>
                <a:t>开始使用</a:t>
              </a:r>
              <a:endParaRPr lang="zh-CN" altLang="en-US" sz="2000" b="0" spc="15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42875" y="4025900"/>
            <a:ext cx="4046220" cy="2682875"/>
            <a:chOff x="225" y="6340"/>
            <a:chExt cx="6372" cy="4225"/>
          </a:xfrm>
        </p:grpSpPr>
        <p:pic>
          <p:nvPicPr>
            <p:cNvPr id="35" name="图片 10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225" y="6340"/>
              <a:ext cx="5773" cy="2920"/>
            </a:xfrm>
            <a:prstGeom prst="roundRect">
              <a:avLst/>
            </a:prstGeom>
          </p:spPr>
        </p:pic>
        <p:cxnSp>
          <p:nvCxnSpPr>
            <p:cNvPr id="36" name="直接箭头连接符 35"/>
            <p:cNvCxnSpPr/>
            <p:nvPr>
              <p:custDataLst>
                <p:tags r:id="rId21"/>
              </p:custDataLst>
            </p:nvPr>
          </p:nvCxnSpPr>
          <p:spPr>
            <a:xfrm flipH="1">
              <a:off x="6007" y="7800"/>
              <a:ext cx="590" cy="0"/>
            </a:xfrm>
            <a:prstGeom prst="straightConnector1">
              <a:avLst/>
            </a:prstGeom>
            <a:ln w="57150">
              <a:solidFill>
                <a:srgbClr val="3C9D8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6"/>
            <p:cNvSpPr txBox="1"/>
            <p:nvPr>
              <p:custDataLst>
                <p:tags r:id="rId22"/>
              </p:custDataLst>
            </p:nvPr>
          </p:nvSpPr>
          <p:spPr>
            <a:xfrm>
              <a:off x="636" y="9452"/>
              <a:ext cx="4983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/>
              <a:r>
                <a:rPr lang="en-US" altLang="zh-CN" sz="2000" b="0" spc="150" dirty="0">
                  <a:solidFill>
                    <a:srgbClr val="000000">
                      <a:lumMod val="75000"/>
                      <a:lumOff val="25000"/>
                    </a:srgbClr>
                  </a:solidFill>
                  <a:uFillTx/>
                  <a:latin typeface="苹方 粗体" panose="020B0600000000000000" charset="-122"/>
                  <a:ea typeface="苹方 粗体" panose="020B0600000000000000" charset="-122"/>
                  <a:cs typeface="苹方 粗体" panose="020B0600000000000000" charset="-122"/>
                </a:rPr>
                <a:t>6. </a:t>
              </a:r>
              <a:r>
                <a:rPr lang="zh-CN" altLang="en-US" sz="2000" b="0" spc="150" dirty="0">
                  <a:solidFill>
                    <a:srgbClr val="000000">
                      <a:lumMod val="75000"/>
                      <a:lumOff val="25000"/>
                    </a:srgbClr>
                  </a:solidFill>
                  <a:uFillTx/>
                  <a:latin typeface="苹方 粗体" panose="020B0600000000000000" charset="-122"/>
                  <a:ea typeface="苹方 粗体" panose="020B0600000000000000" charset="-122"/>
                  <a:cs typeface="苹方 粗体" panose="020B0600000000000000" charset="-122"/>
                </a:rPr>
                <a:t>输入已激活的手机号，输入验证码，点击登录。</a:t>
              </a:r>
              <a:endParaRPr lang="zh-CN" altLang="en-US" sz="2000" b="0" spc="15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23" name="燕尾形 22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燕尾形 23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燕尾形 24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551501" y="195480"/>
            <a:ext cx="35575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赛事硬件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2932232" y="838913"/>
            <a:ext cx="7653451" cy="508304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/>
          <a:srcRect t="32610" b="30926"/>
          <a:stretch>
            <a:fillRect/>
          </a:stretch>
        </p:blipFill>
        <p:spPr>
          <a:xfrm>
            <a:off x="75076" y="6249801"/>
            <a:ext cx="1554734" cy="590184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8293417" y="1233976"/>
            <a:ext cx="3763645" cy="462534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9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2"/>
          <p:cNvSpPr/>
          <p:nvPr/>
        </p:nvSpPr>
        <p:spPr>
          <a:xfrm>
            <a:off x="4251642" y="1233976"/>
            <a:ext cx="3763645" cy="462534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9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"/>
          <p:cNvSpPr/>
          <p:nvPr/>
        </p:nvSpPr>
        <p:spPr>
          <a:xfrm>
            <a:off x="187642" y="1233976"/>
            <a:ext cx="3763645" cy="4625340"/>
          </a:xfrm>
          <a:prstGeom prst="roundRect">
            <a:avLst/>
          </a:prstGeom>
          <a:solidFill>
            <a:schemeClr val="bg1">
              <a:alpha val="68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942705" y="1473835"/>
            <a:ext cx="2560955" cy="53022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25400" tIns="25400" rIns="25400" bIns="25400" anchor="ctr">
            <a:spAutoFit/>
          </a:bodyPr>
          <a:lstStyle/>
          <a:p>
            <a:pPr marL="98425" indent="-98425" algn="l">
              <a:lnSpc>
                <a:spcPct val="120000"/>
              </a:lnSpc>
            </a:pPr>
            <a:r>
              <a:rPr lang="zh-CN" altLang="en-US" sz="2600" baseline="0">
                <a:solidFill>
                  <a:srgbClr val="1334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Neue" charset="0"/>
              </a:rPr>
              <a:t>脑机星球地图包</a:t>
            </a:r>
            <a:endParaRPr lang="zh-CN" altLang="en-US" sz="1950" baseline="0">
              <a:latin typeface="微软雅黑" panose="020B0503020204020204" pitchFamily="34" charset="-122"/>
              <a:ea typeface="微软雅黑" panose="020B0503020204020204" pitchFamily="34" charset="-122"/>
              <a:sym typeface="Helvetica Neue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56540" y="4257041"/>
            <a:ext cx="3625850" cy="108394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25400" tIns="25400" rIns="25400" bIns="25400" anchor="ctr">
            <a:spAutoFit/>
          </a:bodyPr>
          <a:lstStyle/>
          <a:p>
            <a:pPr algn="l">
              <a:lnSpc>
                <a:spcPct val="120000"/>
              </a:lnSpc>
              <a:buSzPct val="125000"/>
            </a:pPr>
            <a:r>
              <a:rPr lang="en-US" altLang="zh-CN" sz="1200" baseline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 Neue" charset="0"/>
              </a:rPr>
              <a:t>- </a:t>
            </a:r>
            <a:r>
              <a:rPr lang="zh-CN" altLang="en-US" sz="1400" baseline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 Neue" charset="0"/>
              </a:rPr>
              <a:t>支持反复拆装，二自由度机械臂遥控运输车。</a:t>
            </a:r>
            <a:endParaRPr lang="zh-CN" altLang="en-US" sz="1400" b="0" baseline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Times Roman" charset="0"/>
            </a:endParaRPr>
          </a:p>
          <a:p>
            <a:pPr marL="98425" indent="-98425" algn="l">
              <a:lnSpc>
                <a:spcPct val="120000"/>
              </a:lnSpc>
            </a:pPr>
            <a:r>
              <a:rPr lang="en-US" altLang="zh-CN" sz="1400" baseline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 Neue" charset="0"/>
              </a:rPr>
              <a:t>- </a:t>
            </a:r>
            <a:r>
              <a:rPr lang="zh-CN" altLang="en-US" sz="1400" baseline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 Neue" charset="0"/>
              </a:rPr>
              <a:t>多种编程方式</a:t>
            </a:r>
            <a:r>
              <a:rPr lang="zh-CN" altLang="en-US" sz="1400" b="0" baseline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Roman" charset="0"/>
              </a:rPr>
              <a:t>：支持图像化编程和代码编程</a:t>
            </a:r>
            <a:endParaRPr lang="zh-CN" altLang="en-US" sz="1400" b="0" baseline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Times Roman" charset="0"/>
            </a:endParaRPr>
          </a:p>
          <a:p>
            <a:pPr marL="98425" indent="-98425" algn="l">
              <a:lnSpc>
                <a:spcPct val="120000"/>
              </a:lnSpc>
            </a:pPr>
            <a:r>
              <a:rPr lang="en-US" altLang="zh-CN" sz="1400" baseline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 Neue" charset="0"/>
              </a:rPr>
              <a:t>- </a:t>
            </a:r>
            <a:r>
              <a:rPr lang="zh-CN" altLang="en-US" sz="1400" baseline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 Neue" charset="0"/>
              </a:rPr>
              <a:t>兼容主流图形化编程、脑控软件等。</a:t>
            </a:r>
            <a:endParaRPr lang="zh-CN" altLang="en-US" sz="1400" baseline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Helvetica Neue" charset="0"/>
            </a:endParaRPr>
          </a:p>
          <a:p>
            <a:pPr marL="98425" indent="-98425" algn="l">
              <a:lnSpc>
                <a:spcPct val="120000"/>
              </a:lnSpc>
            </a:pPr>
            <a:r>
              <a:rPr lang="en-US" altLang="zh-CN" sz="1400" baseline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 Neue" charset="0"/>
              </a:rPr>
              <a:t>- </a:t>
            </a:r>
            <a:r>
              <a:rPr lang="zh-CN" altLang="en-US" sz="1400" baseline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 Neue" charset="0"/>
              </a:rPr>
              <a:t>车体搭载编码电机，支持</a:t>
            </a:r>
            <a:r>
              <a:rPr lang="en-US" altLang="zh-CN" sz="1400" baseline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 Neue" charset="0"/>
              </a:rPr>
              <a:t>PID</a:t>
            </a:r>
            <a:r>
              <a:rPr lang="zh-CN" altLang="en-US" sz="1400" baseline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 Neue" charset="0"/>
              </a:rPr>
              <a:t>调速。</a:t>
            </a:r>
            <a:endParaRPr lang="zh-CN" altLang="en-US" sz="1400" baseline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Helvetica Neue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16437" y="1473530"/>
            <a:ext cx="3260090" cy="53022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25400" tIns="25400" rIns="25400" bIns="25400" anchor="ctr">
            <a:spAutoFit/>
          </a:bodyPr>
          <a:lstStyle/>
          <a:p>
            <a:pPr marL="98425" indent="-98425" algn="ctr">
              <a:lnSpc>
                <a:spcPct val="120000"/>
              </a:lnSpc>
            </a:pPr>
            <a:r>
              <a:rPr lang="zh-CN" altLang="en-US" sz="2600" baseline="0">
                <a:solidFill>
                  <a:srgbClr val="1334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 Neue" charset="0"/>
              </a:rPr>
              <a:t>脑电训练设备   </a:t>
            </a:r>
            <a:endParaRPr lang="zh-CN" altLang="en-US" sz="1950" baseline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Helvetica Neue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630737" y="4238320"/>
            <a:ext cx="2983548" cy="101981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25400" tIns="25400" rIns="25400" bIns="25400" anchor="ctr">
            <a:spAutoFit/>
          </a:bodyPr>
          <a:lstStyle/>
          <a:p>
            <a:pPr algn="l" defTabSz="685800">
              <a:lnSpc>
                <a:spcPct val="150000"/>
              </a:lnSpc>
              <a:buFont typeface="Arial" panose="020B0604020202020204" pitchFamily="34" charset="0"/>
            </a:pPr>
            <a:r>
              <a:rPr kumimoji="1"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 </a:t>
            </a:r>
            <a:r>
              <a:rPr kumimoji="1"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先进的脑机接口产品；</a:t>
            </a:r>
            <a:endParaRPr kumimoji="1"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defTabSz="685800">
              <a:lnSpc>
                <a:spcPct val="150000"/>
              </a:lnSpc>
              <a:buFont typeface="Arial" panose="020B0604020202020204" pitchFamily="34" charset="0"/>
            </a:pPr>
            <a:r>
              <a:rPr kumimoji="1"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 </a:t>
            </a:r>
            <a:r>
              <a:rPr kumimoji="1"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精准的脑电信号采集；</a:t>
            </a:r>
            <a:endParaRPr kumimoji="1"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defTabSz="685800">
              <a:lnSpc>
                <a:spcPct val="150000"/>
              </a:lnSpc>
              <a:buFont typeface="Arial" panose="020B0604020202020204" pitchFamily="34" charset="0"/>
            </a:pPr>
            <a:r>
              <a:rPr kumimoji="1"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 </a:t>
            </a:r>
            <a:r>
              <a:rPr kumimoji="1"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大脑专注力训练必备。</a:t>
            </a:r>
            <a:endParaRPr lang="zh-CN" altLang="en-US" sz="1400" baseline="0" dirty="0">
              <a:latin typeface="Helvetica Neue" charset="0"/>
              <a:ea typeface="+mn-ea"/>
              <a:sym typeface="Helvetica Neue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39102" y="1293825"/>
            <a:ext cx="3260090" cy="88963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25400" tIns="25400" rIns="25400" bIns="25400" anchor="ctr">
            <a:spAutoFit/>
          </a:bodyPr>
          <a:lstStyle/>
          <a:p>
            <a:pPr marL="98425" indent="-98425" algn="ctr">
              <a:lnSpc>
                <a:spcPct val="120000"/>
              </a:lnSpc>
            </a:pPr>
            <a:r>
              <a:rPr lang="zh-CN" altLang="en-US" sz="2600" baseline="0">
                <a:solidFill>
                  <a:srgbClr val="1334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Neue" charset="0"/>
              </a:rPr>
              <a:t>智能运输车</a:t>
            </a:r>
            <a:endParaRPr lang="zh-CN" altLang="en-US" sz="2600" baseline="0">
              <a:solidFill>
                <a:srgbClr val="13345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 Neue" charset="0"/>
            </a:endParaRPr>
          </a:p>
          <a:p>
            <a:pPr marL="98425" indent="-98425" algn="ctr">
              <a:lnSpc>
                <a:spcPct val="120000"/>
              </a:lnSpc>
            </a:pPr>
            <a:r>
              <a:rPr lang="zh-CN" altLang="en-US" sz="1950" baseline="0">
                <a:latin typeface="微软雅黑" panose="020B0503020204020204" pitchFamily="34" charset="-122"/>
                <a:ea typeface="微软雅黑" panose="020B0503020204020204" pitchFamily="34" charset="-122"/>
                <a:sym typeface="Helvetica Neue" charset="0"/>
              </a:rPr>
              <a:t>（不做硬性要求）</a:t>
            </a:r>
            <a:endParaRPr lang="zh-CN" altLang="en-US" sz="1950" baseline="0">
              <a:latin typeface="微软雅黑" panose="020B0503020204020204" pitchFamily="34" charset="-122"/>
              <a:ea typeface="微软雅黑" panose="020B0503020204020204" pitchFamily="34" charset="-122"/>
              <a:sym typeface="Helvetica Neue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547421" y="4257053"/>
            <a:ext cx="3260091" cy="108394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25400" tIns="25400" rIns="25400" bIns="25400" anchor="ctr">
            <a:spAutoFit/>
          </a:bodyPr>
          <a:lstStyle/>
          <a:p>
            <a:pPr algn="l">
              <a:lnSpc>
                <a:spcPct val="120000"/>
              </a:lnSpc>
              <a:buSzPct val="125000"/>
            </a:pPr>
            <a:r>
              <a:rPr lang="en-US" altLang="zh-CN" sz="1400" baseline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 Neue" charset="0"/>
              </a:rPr>
              <a:t>- </a:t>
            </a:r>
            <a:r>
              <a:rPr lang="zh-CN" altLang="en-US" sz="1400" baseline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 Neue" charset="0"/>
              </a:rPr>
              <a:t>搭载智能主机盒，支持脑控、传感器和积木结构件拓展。</a:t>
            </a:r>
            <a:endParaRPr lang="zh-CN" altLang="en-US" sz="1400" baseline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Helvetica Neue" charset="0"/>
            </a:endParaRPr>
          </a:p>
          <a:p>
            <a:pPr marL="98425" indent="-98425" algn="l">
              <a:lnSpc>
                <a:spcPct val="120000"/>
              </a:lnSpc>
            </a:pPr>
            <a:r>
              <a:rPr lang="en-US" altLang="zh-CN" sz="1400" baseline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 Neue" charset="0"/>
              </a:rPr>
              <a:t>- </a:t>
            </a:r>
            <a:r>
              <a:rPr lang="zh-CN" altLang="en-US" sz="1400" baseline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 Neue" charset="0"/>
              </a:rPr>
              <a:t>多种编程方式</a:t>
            </a:r>
            <a:r>
              <a:rPr lang="zh-CN" altLang="en-US" sz="1400" b="0" baseline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Roman" charset="0"/>
              </a:rPr>
              <a:t>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Roman" charset="0"/>
              </a:rPr>
              <a:t>支持图像化编程和代码编程</a:t>
            </a:r>
            <a:endParaRPr lang="zh-CN" altLang="en-US" sz="1200" b="0" baseline="0" dirty="0">
              <a:solidFill>
                <a:srgbClr val="E1021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Times Roman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lum bright="12000" contrast="12000"/>
          </a:blip>
          <a:stretch>
            <a:fillRect/>
          </a:stretch>
        </p:blipFill>
        <p:spPr>
          <a:xfrm>
            <a:off x="894715" y="2416175"/>
            <a:ext cx="2347595" cy="1530985"/>
          </a:xfrm>
          <a:prstGeom prst="roundRect">
            <a:avLst/>
          </a:prstGeom>
        </p:spPr>
      </p:pic>
      <p:pic>
        <p:nvPicPr>
          <p:cNvPr id="4" name="图片 3" descr="脑机星球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182100" y="2139315"/>
            <a:ext cx="1985010" cy="1982470"/>
          </a:xfrm>
          <a:prstGeom prst="rect">
            <a:avLst/>
          </a:prstGeom>
        </p:spPr>
      </p:pic>
      <p:pic>
        <p:nvPicPr>
          <p:cNvPr id="2" name="图片 1" descr="C:\Users\Judy\Desktop\FocusZen原图.pngFocusZen原图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16077" r="15727"/>
          <a:stretch>
            <a:fillRect/>
          </a:stretch>
        </p:blipFill>
        <p:spPr>
          <a:xfrm>
            <a:off x="5109210" y="2313305"/>
            <a:ext cx="1982470" cy="163385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3" name="燕尾形 22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燕尾形 23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燕尾形 24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5905" y="226695"/>
            <a:ext cx="4274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00503000000020004"/>
              </a:defRPr>
            </a:pP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意波波</a:t>
            </a:r>
            <a:r>
              <a:rPr lang="en-US" altLang="zh-CN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首次登入</a:t>
            </a:r>
            <a:endParaRPr lang="en-US" altLang="zh-CN" sz="3200" dirty="0" err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0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727200" y="2011680"/>
            <a:ext cx="3634740" cy="2698750"/>
          </a:xfrm>
          <a:prstGeom prst="roundRect">
            <a:avLst>
              <a:gd name="adj" fmla="val 7552"/>
            </a:avLst>
          </a:prstGeom>
        </p:spPr>
      </p:pic>
      <p:pic>
        <p:nvPicPr>
          <p:cNvPr id="21" name="图片 12" descr="C:\Users\LAI LI\AppData\Roaming\DingTalk\55644248_v2\ImageFiles\a7\lQLPJxlzd9bHgvDNA0PNBFywqZT28Zpj0ZcD-iSpDwDlAA_1116_835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2875" y="2011363"/>
            <a:ext cx="3759200" cy="2813685"/>
          </a:xfrm>
          <a:prstGeom prst="roundRect">
            <a:avLst>
              <a:gd name="adj" fmla="val 8959"/>
            </a:avLst>
          </a:prstGeom>
          <a:noFill/>
          <a:ln>
            <a:noFill/>
          </a:ln>
        </p:spPr>
      </p:pic>
      <p:sp>
        <p:nvSpPr>
          <p:cNvPr id="22" name="文本框 21"/>
          <p:cNvSpPr txBox="1"/>
          <p:nvPr/>
        </p:nvSpPr>
        <p:spPr>
          <a:xfrm>
            <a:off x="4396105" y="1223010"/>
            <a:ext cx="289814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altLang="en-US" sz="2000" b="0" spc="150" dirty="0">
                <a:solidFill>
                  <a:srgbClr val="000000">
                    <a:lumMod val="75000"/>
                    <a:lumOff val="25000"/>
                  </a:srgbClr>
                </a:solidFill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rPr>
              <a:t>设置密码及用户信息</a:t>
            </a:r>
            <a:endParaRPr lang="zh-CN" altLang="en-US" sz="2000" b="0" spc="150" dirty="0">
              <a:solidFill>
                <a:srgbClr val="000000">
                  <a:lumMod val="75000"/>
                  <a:lumOff val="25000"/>
                </a:srgbClr>
              </a:solidFill>
              <a:latin typeface="苹方 粗体" panose="020B0600000000000000" charset="-122"/>
              <a:ea typeface="苹方 粗体" panose="020B0600000000000000" charset="-122"/>
              <a:cs typeface="苹方 粗体" panose="020B0600000000000000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308100" y="5360829"/>
            <a:ext cx="447294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altLang="en-US" sz="2000" b="0" spc="150">
                <a:solidFill>
                  <a:srgbClr val="000000">
                    <a:lumMod val="75000"/>
                    <a:lumOff val="25000"/>
                  </a:srgbClr>
                </a:solidFill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rPr>
              <a:t>设置用户信息，昵称、年级、性别</a:t>
            </a:r>
            <a:endParaRPr lang="zh-CN" altLang="en-US" sz="2000" b="0" spc="150">
              <a:solidFill>
                <a:srgbClr val="000000">
                  <a:lumMod val="75000"/>
                  <a:lumOff val="25000"/>
                </a:srgbClr>
              </a:solidFill>
              <a:latin typeface="苹方 粗体" panose="020B0600000000000000" charset="-122"/>
              <a:ea typeface="苹方 粗体" panose="020B0600000000000000" charset="-122"/>
              <a:cs typeface="苹方 粗体" panose="020B0600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721283" y="5360829"/>
            <a:ext cx="130238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altLang="en-US" sz="2000" b="0" spc="150">
                <a:solidFill>
                  <a:srgbClr val="000000">
                    <a:lumMod val="75000"/>
                    <a:lumOff val="25000"/>
                  </a:srgbClr>
                </a:solidFill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rPr>
              <a:t>注册完成</a:t>
            </a:r>
            <a:endParaRPr lang="zh-CN" altLang="en-US" b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3" name="燕尾形 22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燕尾形 23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燕尾形 24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5905" y="226695"/>
            <a:ext cx="4274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00503000000020004"/>
              </a:defRPr>
            </a:pP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意波波</a:t>
            </a:r>
            <a:r>
              <a:rPr lang="en-US" altLang="zh-CN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连接头环</a:t>
            </a:r>
            <a:endParaRPr lang="en-US" altLang="zh-CN" sz="3200" dirty="0" err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98195" y="1049655"/>
            <a:ext cx="4712970" cy="2379345"/>
          </a:xfrm>
          <a:prstGeom prst="roundRect">
            <a:avLst>
              <a:gd name="adj" fmla="val 9436"/>
            </a:avLst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0" y="1049655"/>
            <a:ext cx="4694555" cy="2379980"/>
          </a:xfrm>
          <a:prstGeom prst="roundRect">
            <a:avLst>
              <a:gd name="adj" fmla="val 10276"/>
            </a:avLst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430" y="4226560"/>
            <a:ext cx="4933315" cy="2470785"/>
          </a:xfrm>
          <a:prstGeom prst="roundRect">
            <a:avLst>
              <a:gd name="adj" fmla="val 9414"/>
            </a:avLst>
          </a:prstGeom>
        </p:spPr>
      </p:pic>
      <p:cxnSp>
        <p:nvCxnSpPr>
          <p:cNvPr id="11" name="直接箭头连接符 10"/>
          <p:cNvCxnSpPr/>
          <p:nvPr>
            <p:custDataLst>
              <p:tags r:id="rId8"/>
            </p:custDataLst>
          </p:nvPr>
        </p:nvCxnSpPr>
        <p:spPr>
          <a:xfrm>
            <a:off x="5574665" y="2139315"/>
            <a:ext cx="1054100" cy="0"/>
          </a:xfrm>
          <a:prstGeom prst="straightConnector1">
            <a:avLst/>
          </a:prstGeom>
          <a:ln w="57150">
            <a:solidFill>
              <a:srgbClr val="8ED2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8201025" y="3768090"/>
            <a:ext cx="1054100" cy="1517015"/>
            <a:chOff x="12915" y="5934"/>
            <a:chExt cx="1660" cy="2389"/>
          </a:xfrm>
        </p:grpSpPr>
        <p:cxnSp>
          <p:nvCxnSpPr>
            <p:cNvPr id="13" name="直接箭头连接符 12"/>
            <p:cNvCxnSpPr/>
            <p:nvPr>
              <p:custDataLst>
                <p:tags r:id="rId9"/>
              </p:custDataLst>
            </p:nvPr>
          </p:nvCxnSpPr>
          <p:spPr>
            <a:xfrm flipH="1">
              <a:off x="12915" y="8278"/>
              <a:ext cx="1660" cy="0"/>
            </a:xfrm>
            <a:prstGeom prst="straightConnector1">
              <a:avLst/>
            </a:prstGeom>
            <a:ln w="57150">
              <a:solidFill>
                <a:srgbClr val="8ED2C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14539" y="5934"/>
              <a:ext cx="36" cy="2389"/>
            </a:xfrm>
            <a:prstGeom prst="line">
              <a:avLst/>
            </a:prstGeom>
            <a:ln w="57150">
              <a:solidFill>
                <a:srgbClr val="8ED2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圆角矩形 5"/>
          <p:cNvSpPr/>
          <p:nvPr/>
        </p:nvSpPr>
        <p:spPr>
          <a:xfrm>
            <a:off x="798195" y="4687570"/>
            <a:ext cx="1443355" cy="1043940"/>
          </a:xfrm>
          <a:prstGeom prst="roundRect">
            <a:avLst/>
          </a:prstGeom>
          <a:solidFill>
            <a:srgbClr val="3C9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798195" y="4687570"/>
            <a:ext cx="1443355" cy="10198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  <a:buClrTx/>
              <a:buSzTx/>
              <a:buNone/>
            </a:pPr>
            <a:r>
              <a:rPr lang="zh-CN" altLang="en-US" sz="2000" b="0" spc="150">
                <a:solidFill>
                  <a:schemeClr val="bg1"/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rPr>
              <a:t>连接</a:t>
            </a:r>
            <a:endParaRPr lang="zh-CN" altLang="en-US" sz="2000" b="0" spc="150">
              <a:solidFill>
                <a:schemeClr val="bg1"/>
              </a:solidFill>
              <a:uFillTx/>
              <a:latin typeface="苹方 粗体" panose="020B0600000000000000" charset="-122"/>
              <a:ea typeface="苹方 粗体" panose="020B0600000000000000" charset="-122"/>
              <a:cs typeface="苹方 粗体" panose="020B0600000000000000" charset="-122"/>
            </a:endParaRPr>
          </a:p>
          <a:p>
            <a:pPr algn="ctr">
              <a:lnSpc>
                <a:spcPct val="130000"/>
              </a:lnSpc>
              <a:spcAft>
                <a:spcPts val="1000"/>
              </a:spcAft>
              <a:buClrTx/>
              <a:buSzTx/>
              <a:buNone/>
            </a:pPr>
            <a:r>
              <a:rPr lang="zh-CN" altLang="en-US" sz="2000" b="0" spc="150">
                <a:solidFill>
                  <a:schemeClr val="bg1"/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rPr>
              <a:t>脑智设备</a:t>
            </a:r>
            <a:endParaRPr lang="zh-CN" altLang="en-US" sz="2000" b="0" spc="150">
              <a:solidFill>
                <a:schemeClr val="bg1"/>
              </a:solidFill>
              <a:uFillTx/>
              <a:latin typeface="苹方 粗体" panose="020B0600000000000000" charset="-122"/>
              <a:ea typeface="苹方 粗体" panose="020B0600000000000000" charset="-122"/>
              <a:cs typeface="苹方 粗体" panose="020B0600000000000000" charset="-122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3" name="燕尾形 22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燕尾形 23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燕尾形 24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5905" y="226695"/>
            <a:ext cx="4274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00503000000020004"/>
              </a:defRPr>
            </a:pP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意波波</a:t>
            </a:r>
            <a:r>
              <a:rPr lang="en-US" altLang="zh-CN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连接头环</a:t>
            </a:r>
            <a:endParaRPr lang="en-US" altLang="zh-CN" sz="3200" dirty="0" err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86155" y="856615"/>
            <a:ext cx="5737860" cy="2631440"/>
          </a:xfrm>
          <a:prstGeom prst="rect">
            <a:avLst/>
          </a:prstGeom>
        </p:spPr>
      </p:pic>
      <p:cxnSp>
        <p:nvCxnSpPr>
          <p:cNvPr id="9" name="直线箭头连接符 19"/>
          <p:cNvCxnSpPr>
            <a:stCxn id="10" idx="1"/>
          </p:cNvCxnSpPr>
          <p:nvPr>
            <p:custDataLst>
              <p:tags r:id="rId4"/>
            </p:custDataLst>
          </p:nvPr>
        </p:nvCxnSpPr>
        <p:spPr>
          <a:xfrm flipH="1" flipV="1">
            <a:off x="5392833" y="1084770"/>
            <a:ext cx="3018155" cy="226060"/>
          </a:xfrm>
          <a:prstGeom prst="straightConnector1">
            <a:avLst/>
          </a:prstGeom>
          <a:ln>
            <a:solidFill>
              <a:srgbClr val="3C9D8B"/>
            </a:solidFill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îṡḷïḍé"/>
          <p:cNvSpPr/>
          <p:nvPr>
            <p:custDataLst>
              <p:tags r:id="rId5"/>
            </p:custDataLst>
          </p:nvPr>
        </p:nvSpPr>
        <p:spPr bwMode="auto">
          <a:xfrm>
            <a:off x="8411210" y="879475"/>
            <a:ext cx="2605405" cy="86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 fontScale="90000" lnSpcReduction="10000"/>
          </a:bodyPr>
          <a:lstStyle/>
          <a:p>
            <a:pPr algn="l" defTabSz="914400">
              <a:lnSpc>
                <a:spcPct val="130000"/>
              </a:lnSpc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rPr>
              <a:t>头环戴好了</a:t>
            </a:r>
            <a:endParaRPr lang="zh-CN" altLang="en-US" sz="2000" spc="150">
              <a:solidFill>
                <a:srgbClr val="000000">
                  <a:lumMod val="75000"/>
                  <a:lumOff val="25000"/>
                </a:srgbClr>
              </a:solidFill>
              <a:uFillTx/>
              <a:latin typeface="苹方 粗体" panose="020B0600000000000000" charset="-122"/>
              <a:ea typeface="苹方 粗体" panose="020B0600000000000000" charset="-122"/>
              <a:cs typeface="苹方 粗体" panose="020B0600000000000000" charset="-122"/>
            </a:endParaRPr>
          </a:p>
          <a:p>
            <a:pPr algn="l" defTabSz="914400">
              <a:lnSpc>
                <a:spcPct val="130000"/>
              </a:lnSpc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rPr>
              <a:t>正常显示数值</a:t>
            </a:r>
            <a:endParaRPr lang="zh-CN" altLang="en-US" sz="2000" spc="150">
              <a:solidFill>
                <a:srgbClr val="000000">
                  <a:lumMod val="75000"/>
                  <a:lumOff val="25000"/>
                </a:srgbClr>
              </a:solidFill>
              <a:uFillTx/>
              <a:latin typeface="苹方 粗体" panose="020B0600000000000000" charset="-122"/>
              <a:ea typeface="苹方 粗体" panose="020B0600000000000000" charset="-122"/>
              <a:cs typeface="苹方 粗体" panose="020B06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86155" y="3716020"/>
            <a:ext cx="5768340" cy="2877185"/>
          </a:xfrm>
          <a:prstGeom prst="rect">
            <a:avLst/>
          </a:prstGeom>
        </p:spPr>
      </p:pic>
      <p:cxnSp>
        <p:nvCxnSpPr>
          <p:cNvPr id="12" name="直线箭头连接符 47"/>
          <p:cNvCxnSpPr>
            <a:stCxn id="13" idx="1"/>
          </p:cNvCxnSpPr>
          <p:nvPr>
            <p:custDataLst>
              <p:tags r:id="rId8"/>
            </p:custDataLst>
          </p:nvPr>
        </p:nvCxnSpPr>
        <p:spPr>
          <a:xfrm flipH="1" flipV="1">
            <a:off x="5392781" y="4090225"/>
            <a:ext cx="3310255" cy="1312545"/>
          </a:xfrm>
          <a:prstGeom prst="straightConnector1">
            <a:avLst/>
          </a:prstGeom>
          <a:ln>
            <a:solidFill>
              <a:srgbClr val="3C9D8B"/>
            </a:solidFill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îṡḷïḍé"/>
          <p:cNvSpPr/>
          <p:nvPr>
            <p:custDataLst>
              <p:tags r:id="rId9"/>
            </p:custDataLst>
          </p:nvPr>
        </p:nvSpPr>
        <p:spPr bwMode="auto">
          <a:xfrm>
            <a:off x="8703310" y="4792980"/>
            <a:ext cx="298386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 fontScale="90000"/>
          </a:bodyPr>
          <a:lstStyle/>
          <a:p>
            <a:pPr marL="171450" indent="-171450"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rPr>
              <a:t>头环</a:t>
            </a:r>
            <a:r>
              <a:rPr lang="zh-CN" altLang="en-US" sz="2000" spc="150">
                <a:solidFill>
                  <a:srgbClr val="FF0000"/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rPr>
              <a:t>没戴好</a:t>
            </a:r>
            <a:endParaRPr lang="zh-CN" altLang="en-US" sz="2000" spc="150">
              <a:solidFill>
                <a:srgbClr val="000000">
                  <a:lumMod val="75000"/>
                  <a:lumOff val="25000"/>
                </a:srgbClr>
              </a:solidFill>
              <a:uFillTx/>
              <a:latin typeface="苹方 粗体" panose="020B0600000000000000" charset="-122"/>
              <a:ea typeface="苹方 粗体" panose="020B0600000000000000" charset="-122"/>
              <a:cs typeface="苹方 粗体" panose="020B0600000000000000" charset="-122"/>
            </a:endParaRPr>
          </a:p>
          <a:p>
            <a:pPr marL="171450" indent="-171450"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rPr>
              <a:t>需要提醒同学调整佩戴</a:t>
            </a:r>
            <a:endParaRPr lang="zh-CN" altLang="en-US" sz="2000" spc="150">
              <a:solidFill>
                <a:srgbClr val="000000">
                  <a:lumMod val="75000"/>
                  <a:lumOff val="25000"/>
                </a:srgbClr>
              </a:solidFill>
              <a:uFillTx/>
              <a:latin typeface="苹方 粗体" panose="020B0600000000000000" charset="-122"/>
              <a:ea typeface="苹方 粗体" panose="020B0600000000000000" charset="-122"/>
              <a:cs typeface="苹方 粗体" panose="020B0600000000000000" charset="-122"/>
            </a:endParaRPr>
          </a:p>
        </p:txBody>
      </p:sp>
      <p:sp>
        <p:nvSpPr>
          <p:cNvPr id="14" name="圆角矩形 9"/>
          <p:cNvSpPr/>
          <p:nvPr>
            <p:custDataLst>
              <p:tags r:id="rId10"/>
            </p:custDataLst>
          </p:nvPr>
        </p:nvSpPr>
        <p:spPr>
          <a:xfrm>
            <a:off x="8209915" y="2823845"/>
            <a:ext cx="2796540" cy="727075"/>
          </a:xfrm>
          <a:prstGeom prst="roundRect">
            <a:avLst/>
          </a:prstGeom>
          <a:solidFill>
            <a:srgbClr val="3C9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8209915" y="2941320"/>
            <a:ext cx="280670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  <a:buClrTx/>
              <a:buSzTx/>
              <a:buNone/>
            </a:pPr>
            <a:r>
              <a:rPr lang="zh-CN" altLang="en-US" sz="2000" b="0" spc="150">
                <a:solidFill>
                  <a:schemeClr val="bg1"/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rPr>
              <a:t>确认头环链接情况</a:t>
            </a:r>
            <a:endParaRPr lang="zh-CN" altLang="en-US" sz="2000" b="0" spc="150">
              <a:solidFill>
                <a:schemeClr val="bg1"/>
              </a:solidFill>
              <a:uFillTx/>
              <a:latin typeface="苹方 粗体" panose="020B0600000000000000" charset="-122"/>
              <a:ea typeface="苹方 粗体" panose="020B0600000000000000" charset="-122"/>
              <a:cs typeface="苹方 粗体" panose="020B0600000000000000" charset="-122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3" name="燕尾形 22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燕尾形 23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燕尾形 24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5905" y="226695"/>
            <a:ext cx="4274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00503000000020004"/>
              </a:defRPr>
            </a:pP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意波波</a:t>
            </a:r>
            <a:r>
              <a:rPr lang="en-US" altLang="zh-CN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训练</a:t>
            </a:r>
            <a:endParaRPr lang="en-US" altLang="zh-CN" sz="3200" dirty="0" err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741170" y="1570355"/>
            <a:ext cx="3376295" cy="1567180"/>
          </a:xfrm>
          <a:prstGeom prst="roundRect">
            <a:avLst>
              <a:gd name="adj" fmla="val 11750"/>
            </a:avLst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545" y="1571625"/>
            <a:ext cx="3388538" cy="1566000"/>
          </a:xfrm>
          <a:prstGeom prst="roundRect">
            <a:avLst>
              <a:gd name="adj" fmla="val 6463"/>
            </a:avLst>
          </a:prstGeom>
        </p:spPr>
      </p:pic>
      <p:grpSp>
        <p:nvGrpSpPr>
          <p:cNvPr id="10" name="组合 9"/>
          <p:cNvGrpSpPr/>
          <p:nvPr/>
        </p:nvGrpSpPr>
        <p:grpSpPr>
          <a:xfrm>
            <a:off x="2519998" y="3319145"/>
            <a:ext cx="1818640" cy="491490"/>
            <a:chOff x="3198" y="4642"/>
            <a:chExt cx="2864" cy="774"/>
          </a:xfrm>
        </p:grpSpPr>
        <p:sp>
          <p:nvSpPr>
            <p:cNvPr id="11" name="圆角矩形 9"/>
            <p:cNvSpPr/>
            <p:nvPr>
              <p:custDataLst>
                <p:tags r:id="rId6"/>
              </p:custDataLst>
            </p:nvPr>
          </p:nvSpPr>
          <p:spPr>
            <a:xfrm>
              <a:off x="3203" y="4645"/>
              <a:ext cx="2854" cy="769"/>
            </a:xfrm>
            <a:prstGeom prst="roundRect">
              <a:avLst/>
            </a:prstGeom>
            <a:solidFill>
              <a:srgbClr val="3C9D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7"/>
              </p:custDataLst>
            </p:nvPr>
          </p:nvSpPr>
          <p:spPr>
            <a:xfrm>
              <a:off x="3198" y="4642"/>
              <a:ext cx="2864" cy="7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1000"/>
                </a:spcAft>
                <a:buClrTx/>
                <a:buSzTx/>
                <a:buNone/>
              </a:pPr>
              <a:r>
                <a:rPr lang="zh-CN" altLang="en-US" sz="2000" b="0" spc="150">
                  <a:solidFill>
                    <a:schemeClr val="bg1"/>
                  </a:solidFill>
                  <a:uFillTx/>
                  <a:latin typeface="苹方 粗体" panose="020B0600000000000000" charset="-122"/>
                  <a:ea typeface="苹方 粗体" panose="020B0600000000000000" charset="-122"/>
                  <a:cs typeface="苹方 粗体" panose="020B0600000000000000" charset="-122"/>
                </a:rPr>
                <a:t>开始训练</a:t>
              </a:r>
              <a:endParaRPr lang="zh-CN" altLang="en-US" sz="2000" b="0" spc="150">
                <a:solidFill>
                  <a:schemeClr val="bg1"/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685088" y="3321050"/>
            <a:ext cx="1818640" cy="491490"/>
            <a:chOff x="3198" y="4642"/>
            <a:chExt cx="2864" cy="774"/>
          </a:xfrm>
        </p:grpSpPr>
        <p:sp>
          <p:nvSpPr>
            <p:cNvPr id="14" name="圆角矩形 8"/>
            <p:cNvSpPr/>
            <p:nvPr>
              <p:custDataLst>
                <p:tags r:id="rId8"/>
              </p:custDataLst>
            </p:nvPr>
          </p:nvSpPr>
          <p:spPr>
            <a:xfrm>
              <a:off x="3203" y="4645"/>
              <a:ext cx="2854" cy="769"/>
            </a:xfrm>
            <a:prstGeom prst="roundRect">
              <a:avLst/>
            </a:prstGeom>
            <a:solidFill>
              <a:srgbClr val="3C9D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9"/>
              </p:custDataLst>
            </p:nvPr>
          </p:nvSpPr>
          <p:spPr>
            <a:xfrm>
              <a:off x="3198" y="4642"/>
              <a:ext cx="2864" cy="7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1000"/>
                </a:spcAft>
                <a:buClrTx/>
                <a:buSzTx/>
                <a:buNone/>
              </a:pPr>
              <a:r>
                <a:rPr lang="zh-CN" altLang="en-US" sz="2000" b="0" spc="150">
                  <a:solidFill>
                    <a:schemeClr val="bg1"/>
                  </a:solidFill>
                  <a:uFillTx/>
                  <a:latin typeface="苹方 粗体" panose="020B0600000000000000" charset="-122"/>
                  <a:ea typeface="苹方 粗体" panose="020B0600000000000000" charset="-122"/>
                  <a:cs typeface="苹方 粗体" panose="020B0600000000000000" charset="-122"/>
                </a:rPr>
                <a:t>训练完成</a:t>
              </a:r>
              <a:endParaRPr lang="zh-CN" altLang="en-US" sz="2000" b="0" spc="150">
                <a:solidFill>
                  <a:schemeClr val="bg1"/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endParaRPr>
            </a:p>
          </p:txBody>
        </p:sp>
      </p:grpSp>
      <p:cxnSp>
        <p:nvCxnSpPr>
          <p:cNvPr id="16" name="直接箭头连接符 15"/>
          <p:cNvCxnSpPr/>
          <p:nvPr/>
        </p:nvCxnSpPr>
        <p:spPr>
          <a:xfrm>
            <a:off x="5484495" y="2293620"/>
            <a:ext cx="1019810" cy="0"/>
          </a:xfrm>
          <a:prstGeom prst="straightConnector1">
            <a:avLst/>
          </a:prstGeom>
          <a:ln w="57150">
            <a:solidFill>
              <a:srgbClr val="3C9D8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îṡḷïḍé"/>
          <p:cNvSpPr/>
          <p:nvPr>
            <p:custDataLst>
              <p:tags r:id="rId10"/>
            </p:custDataLst>
          </p:nvPr>
        </p:nvSpPr>
        <p:spPr bwMode="auto">
          <a:xfrm>
            <a:off x="1816100" y="4056380"/>
            <a:ext cx="3227070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/>
          <a:p>
            <a:pPr indent="0" algn="ctr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rPr>
              <a:t>头环配对连接成功</a:t>
            </a:r>
            <a:endParaRPr lang="zh-CN" altLang="en-US" sz="2000" spc="150">
              <a:solidFill>
                <a:srgbClr val="000000">
                  <a:lumMod val="75000"/>
                  <a:lumOff val="25000"/>
                </a:srgbClr>
              </a:solidFill>
              <a:uFillTx/>
              <a:latin typeface="苹方 粗体" panose="020B0600000000000000" charset="-122"/>
              <a:ea typeface="苹方 粗体" panose="020B0600000000000000" charset="-122"/>
              <a:cs typeface="苹方 粗体" panose="020B0600000000000000" charset="-122"/>
            </a:endParaRPr>
          </a:p>
          <a:p>
            <a:pPr indent="0" algn="ctr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rPr>
              <a:t>佩戴好之后就可以开始第一个脑放松训练</a:t>
            </a:r>
            <a:endParaRPr lang="zh-CN" altLang="en-US" sz="2000" spc="150">
              <a:solidFill>
                <a:srgbClr val="000000">
                  <a:lumMod val="75000"/>
                  <a:lumOff val="25000"/>
                </a:srgbClr>
              </a:solidFill>
              <a:uFillTx/>
              <a:latin typeface="苹方 粗体" panose="020B0600000000000000" charset="-122"/>
              <a:ea typeface="苹方 粗体" panose="020B0600000000000000" charset="-122"/>
              <a:cs typeface="苹方 粗体" panose="020B0600000000000000" charset="-122"/>
            </a:endParaRPr>
          </a:p>
        </p:txBody>
      </p:sp>
      <p:sp>
        <p:nvSpPr>
          <p:cNvPr id="18" name="îṡḷïḍé"/>
          <p:cNvSpPr/>
          <p:nvPr>
            <p:custDataLst>
              <p:tags r:id="rId11"/>
            </p:custDataLst>
          </p:nvPr>
        </p:nvSpPr>
        <p:spPr bwMode="auto">
          <a:xfrm>
            <a:off x="6981190" y="4183380"/>
            <a:ext cx="3227070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/>
          <a:p>
            <a:pPr indent="0" algn="ctr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rPr>
              <a:t>当天所有卡牌训练完成</a:t>
            </a:r>
            <a:endParaRPr lang="zh-CN" altLang="en-US" sz="2000" spc="150">
              <a:solidFill>
                <a:srgbClr val="000000">
                  <a:lumMod val="75000"/>
                  <a:lumOff val="25000"/>
                </a:srgbClr>
              </a:solidFill>
              <a:uFillTx/>
              <a:latin typeface="苹方 粗体" panose="020B0600000000000000" charset="-122"/>
              <a:ea typeface="苹方 粗体" panose="020B0600000000000000" charset="-122"/>
              <a:cs typeface="苹方 粗体" panose="020B0600000000000000" charset="-122"/>
            </a:endParaRPr>
          </a:p>
          <a:p>
            <a:pPr indent="0" algn="ctr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rPr>
              <a:t>有动效提示</a:t>
            </a:r>
            <a:endParaRPr lang="zh-CN" altLang="en-US" sz="2000" spc="150">
              <a:solidFill>
                <a:srgbClr val="000000">
                  <a:lumMod val="75000"/>
                  <a:lumOff val="25000"/>
                </a:srgbClr>
              </a:solidFill>
              <a:uFillTx/>
              <a:latin typeface="苹方 粗体" panose="020B0600000000000000" charset="-122"/>
              <a:ea typeface="苹方 粗体" panose="020B0600000000000000" charset="-122"/>
              <a:cs typeface="苹方 粗体" panose="020B0600000000000000" charset="-122"/>
            </a:endParaRPr>
          </a:p>
          <a:p>
            <a:pPr indent="0" algn="ctr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rPr>
              <a:t>完成后有报告</a:t>
            </a:r>
            <a:endParaRPr lang="zh-CN" altLang="en-US" sz="2000" spc="150">
              <a:solidFill>
                <a:srgbClr val="000000">
                  <a:lumMod val="75000"/>
                  <a:lumOff val="25000"/>
                </a:srgbClr>
              </a:solidFill>
              <a:uFillTx/>
              <a:latin typeface="苹方 粗体" panose="020B0600000000000000" charset="-122"/>
              <a:ea typeface="苹方 粗体" panose="020B0600000000000000" charset="-122"/>
              <a:cs typeface="苹方 粗体" panose="020B0600000000000000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3" name="燕尾形 22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燕尾形 23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燕尾形 24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5905" y="226695"/>
            <a:ext cx="4274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00503000000020004"/>
              </a:defRPr>
            </a:pP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意波波</a:t>
            </a:r>
            <a:r>
              <a:rPr lang="en-US" altLang="zh-CN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训练报告</a:t>
            </a:r>
            <a:endParaRPr lang="en-US" altLang="zh-CN" sz="3200" dirty="0" err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665" y="73025"/>
            <a:ext cx="2723515" cy="67132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" y="1861185"/>
            <a:ext cx="3673475" cy="2296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985" y="1861185"/>
            <a:ext cx="3688715" cy="2305685"/>
          </a:xfrm>
          <a:prstGeom prst="rect">
            <a:avLst/>
          </a:prstGeom>
        </p:spPr>
      </p:pic>
      <p:sp>
        <p:nvSpPr>
          <p:cNvPr id="11" name="圆角矩形 16"/>
          <p:cNvSpPr/>
          <p:nvPr/>
        </p:nvSpPr>
        <p:spPr>
          <a:xfrm>
            <a:off x="3438525" y="1861185"/>
            <a:ext cx="404495" cy="4127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/>
          <p:nvPr/>
        </p:nvCxnSpPr>
        <p:spPr>
          <a:xfrm>
            <a:off x="3843020" y="2273935"/>
            <a:ext cx="735965" cy="6057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 18"/>
          <p:cNvSpPr/>
          <p:nvPr>
            <p:custDataLst>
              <p:tags r:id="rId5"/>
            </p:custDataLst>
          </p:nvPr>
        </p:nvSpPr>
        <p:spPr>
          <a:xfrm>
            <a:off x="5951220" y="2399665"/>
            <a:ext cx="948055" cy="711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/>
          <p:nvPr>
            <p:custDataLst>
              <p:tags r:id="rId6"/>
            </p:custDataLst>
          </p:nvPr>
        </p:nvCxnSpPr>
        <p:spPr>
          <a:xfrm>
            <a:off x="6899275" y="2795270"/>
            <a:ext cx="210439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3301048" y="4733925"/>
            <a:ext cx="1818640" cy="491490"/>
            <a:chOff x="3198" y="4642"/>
            <a:chExt cx="2864" cy="774"/>
          </a:xfrm>
        </p:grpSpPr>
        <p:sp>
          <p:nvSpPr>
            <p:cNvPr id="16" name="圆角矩形 21"/>
            <p:cNvSpPr/>
            <p:nvPr>
              <p:custDataLst>
                <p:tags r:id="rId7"/>
              </p:custDataLst>
            </p:nvPr>
          </p:nvSpPr>
          <p:spPr>
            <a:xfrm>
              <a:off x="3203" y="4645"/>
              <a:ext cx="2854" cy="769"/>
            </a:xfrm>
            <a:prstGeom prst="roundRect">
              <a:avLst/>
            </a:prstGeom>
            <a:solidFill>
              <a:srgbClr val="3C9D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8"/>
              </p:custDataLst>
            </p:nvPr>
          </p:nvSpPr>
          <p:spPr>
            <a:xfrm>
              <a:off x="3198" y="4642"/>
              <a:ext cx="2864" cy="7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1000"/>
                </a:spcAft>
                <a:buClrTx/>
                <a:buSzTx/>
                <a:buNone/>
              </a:pPr>
              <a:r>
                <a:rPr lang="zh-CN" altLang="en-US" sz="2000" b="0" spc="150">
                  <a:solidFill>
                    <a:schemeClr val="bg1"/>
                  </a:solidFill>
                  <a:uFillTx/>
                  <a:latin typeface="苹方 粗体" panose="020B0600000000000000" charset="-122"/>
                  <a:ea typeface="苹方 粗体" panose="020B0600000000000000" charset="-122"/>
                  <a:cs typeface="苹方 粗体" panose="020B0600000000000000" charset="-122"/>
                </a:rPr>
                <a:t>报告分享</a:t>
              </a:r>
              <a:endParaRPr lang="zh-CN" altLang="en-US" sz="2000" b="0" spc="150">
                <a:solidFill>
                  <a:schemeClr val="bg1"/>
                </a:solidFill>
                <a:uFillTx/>
                <a:latin typeface="苹方 粗体" panose="020B0600000000000000" charset="-122"/>
                <a:ea typeface="苹方 粗体" panose="020B0600000000000000" charset="-122"/>
                <a:cs typeface="苹方 粗体" panose="020B0600000000000000" charset="-122"/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1">
            <a:alphaModFix amt="35000"/>
          </a:blip>
          <a:stretch>
            <a:fillRect/>
          </a:stretch>
        </p:blipFill>
        <p:spPr>
          <a:xfrm>
            <a:off x="4542064" y="1265733"/>
            <a:ext cx="6087291" cy="460711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161915" y="2955290"/>
            <a:ext cx="54673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脑机星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球赛项课程</a:t>
            </a:r>
            <a:endParaRPr lang="en-US" altLang="zh-CN" sz="4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0" name="图片 19" descr="图片包含 文本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6259" y="6142808"/>
            <a:ext cx="2741765" cy="453935"/>
          </a:xfrm>
          <a:prstGeom prst="rect">
            <a:avLst/>
          </a:prstGeom>
        </p:spPr>
      </p:pic>
      <p:pic>
        <p:nvPicPr>
          <p:cNvPr id="27" name="maciej-rebisz-by-maciej-rebisz-mars-21-science-fiction-trans.jpg" descr="maciej-rebisz-by-maciej-rebisz-mars-21-science-fiction-trans.jpg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-11366" r="50263"/>
          <a:stretch>
            <a:fillRect/>
          </a:stretch>
        </p:blipFill>
        <p:spPr>
          <a:xfrm>
            <a:off x="-2799263" y="0"/>
            <a:ext cx="7449640" cy="6858000"/>
          </a:xfrm>
          <a:prstGeom prst="trapezoid">
            <a:avLst>
              <a:gd name="adj" fmla="val 28175"/>
            </a:avLst>
          </a:prstGeom>
          <a:ln w="12700">
            <a:miter lim="4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11" name="燕尾形 10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燕尾形 12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5" name="图片 14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/>
          <a:srcRect t="32610" b="30926"/>
          <a:stretch>
            <a:fillRect/>
          </a:stretch>
        </p:blipFill>
        <p:spPr>
          <a:xfrm>
            <a:off x="75076" y="6249801"/>
            <a:ext cx="1554734" cy="59018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51501" y="195480"/>
            <a:ext cx="35575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赛事课程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590" y="949960"/>
            <a:ext cx="6779895" cy="512889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1155065" y="1118870"/>
            <a:ext cx="2809240" cy="2748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latin typeface="苹方 粗体" panose="020B0600000000000000" charset="-122"/>
                <a:ea typeface="微软雅黑" panose="020B0503020204020204" pitchFamily="34" charset="-122"/>
              </a:rPr>
              <a:t>赛事资料包</a:t>
            </a:r>
            <a:endParaRPr lang="zh-CN" altLang="en-US" sz="2400" dirty="0">
              <a:latin typeface="苹方 粗体" panose="020B0600000000000000" charset="-122"/>
              <a:ea typeface="微软雅黑" panose="020B0503020204020204" pitchFamily="34" charset="-122"/>
            </a:endParaRPr>
          </a:p>
          <a:p>
            <a:endParaRPr lang="zh-CN" altLang="en-US" sz="2400" dirty="0">
              <a:latin typeface="苹方 粗体" panose="020B0600000000000000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charset="0"/>
              <a:buChar char="ü"/>
            </a:pPr>
            <a:r>
              <a:rPr lang="zh-CN" altLang="en-US" sz="2400" dirty="0">
                <a:latin typeface="苹方 粗体" panose="020B0600000000000000" charset="-122"/>
                <a:ea typeface="微软雅黑" panose="020B0503020204020204" pitchFamily="34" charset="-122"/>
              </a:rPr>
              <a:t>赛事规则文档</a:t>
            </a:r>
            <a:endParaRPr lang="zh-CN" altLang="en-US" sz="2400" dirty="0">
              <a:latin typeface="苹方 粗体" panose="020B0600000000000000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charset="0"/>
              <a:buChar char="ü"/>
            </a:pPr>
            <a:r>
              <a:rPr lang="zh-CN" altLang="en-US" sz="2400" dirty="0">
                <a:latin typeface="苹方 粗体" panose="020B0600000000000000" charset="-122"/>
                <a:ea typeface="微软雅黑" panose="020B0503020204020204" pitchFamily="34" charset="-122"/>
              </a:rPr>
              <a:t>赛事规则视频</a:t>
            </a:r>
            <a:endParaRPr lang="zh-CN" altLang="en-US" sz="2400" dirty="0">
              <a:latin typeface="苹方 粗体" panose="020B0600000000000000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charset="0"/>
              <a:buChar char="ü"/>
            </a:pPr>
            <a:r>
              <a:rPr lang="zh-CN" altLang="en-US" sz="2400" dirty="0">
                <a:latin typeface="苹方 粗体" panose="020B0600000000000000" charset="-122"/>
                <a:ea typeface="微软雅黑" panose="020B0503020204020204" pitchFamily="34" charset="-122"/>
              </a:rPr>
              <a:t>赛事课程</a:t>
            </a:r>
            <a:endParaRPr lang="zh-CN" altLang="en-US" sz="2400" dirty="0">
              <a:latin typeface="苹方 粗体" panose="020B0600000000000000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charset="0"/>
              <a:buChar char="ü"/>
            </a:pPr>
            <a:r>
              <a:rPr lang="zh-CN" altLang="en-US" sz="2400" dirty="0">
                <a:latin typeface="苹方 粗体" panose="020B0600000000000000" charset="-122"/>
                <a:ea typeface="微软雅黑" panose="020B0503020204020204" pitchFamily="34" charset="-122"/>
              </a:rPr>
              <a:t>赛事软件及说明</a:t>
            </a:r>
            <a:endParaRPr lang="zh-CN" altLang="en-US" sz="2400" dirty="0">
              <a:latin typeface="苹方 粗体" panose="020B0600000000000000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324610" y="4070350"/>
            <a:ext cx="2459990" cy="1905000"/>
            <a:chOff x="2898" y="6573"/>
            <a:chExt cx="3874" cy="3000"/>
          </a:xfrm>
        </p:grpSpPr>
        <p:pic>
          <p:nvPicPr>
            <p:cNvPr id="14" name="图片 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138" y="6573"/>
              <a:ext cx="2634" cy="300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898" y="7619"/>
              <a:ext cx="983" cy="959"/>
            </a:xfrm>
            <a:prstGeom prst="rect">
              <a:avLst/>
            </a:prstGeom>
          </p:spPr>
        </p:pic>
        <p:pic>
          <p:nvPicPr>
            <p:cNvPr id="18" name="图片 17" descr="NeuroMaster赛事脑控软件图标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2983" y="6811"/>
              <a:ext cx="898" cy="65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3011" y="8730"/>
              <a:ext cx="758" cy="8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22713" y="96548"/>
            <a:ext cx="8946574" cy="797070"/>
          </a:xfrm>
        </p:spPr>
        <p:txBody>
          <a:bodyPr/>
          <a:lstStyle/>
          <a:p>
            <a:pPr defTabSz="457200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脑智训练软件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5" name="燕尾形 22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燕尾形 23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燕尾形 24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6443" y="893618"/>
            <a:ext cx="6279114" cy="5602813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615" y="3034631"/>
            <a:ext cx="4742993" cy="782592"/>
          </a:xfrm>
          <a:prstGeom prst="rect">
            <a:avLst/>
          </a:prstGeom>
        </p:spPr>
      </p:pic>
      <p:cxnSp>
        <p:nvCxnSpPr>
          <p:cNvPr id="17" name="Straight Connector 1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B35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755" y="2309495"/>
            <a:ext cx="4991100" cy="2232025"/>
          </a:xfrm>
          <a:prstGeom prst="snip2Diag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11" name="燕尾形 10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燕尾形 12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5" name="图片 14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/>
          <a:srcRect t="32610" b="30926"/>
          <a:stretch>
            <a:fillRect/>
          </a:stretch>
        </p:blipFill>
        <p:spPr>
          <a:xfrm>
            <a:off x="75076" y="6249801"/>
            <a:ext cx="1554734" cy="59018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51501" y="195480"/>
            <a:ext cx="35575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脑机星球地图包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脑机星球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610" y="1151255"/>
            <a:ext cx="4732655" cy="4725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18660000">
            <a:off x="4163060" y="1811655"/>
            <a:ext cx="1736725" cy="2157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C:\Users\Judy\Desktop\FocusZen原图.pngFocusZen原图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16077" r="15727"/>
          <a:stretch>
            <a:fillRect/>
          </a:stretch>
        </p:blipFill>
        <p:spPr>
          <a:xfrm>
            <a:off x="405130" y="1948180"/>
            <a:ext cx="1982470" cy="1633855"/>
          </a:xfrm>
          <a:prstGeom prst="rect">
            <a:avLst/>
          </a:prstGeom>
        </p:spPr>
      </p:pic>
      <p:sp>
        <p:nvSpPr>
          <p:cNvPr id="7" name="左右箭头 6"/>
          <p:cNvSpPr/>
          <p:nvPr/>
        </p:nvSpPr>
        <p:spPr>
          <a:xfrm>
            <a:off x="2348230" y="2626360"/>
            <a:ext cx="1370330" cy="528320"/>
          </a:xfrm>
          <a:prstGeom prst="left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458720" y="2202180"/>
            <a:ext cx="1188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脑机交互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31825" y="4150360"/>
            <a:ext cx="565277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可通过脑电设备控制地图中的道具，完成竞赛任务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500+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科技积木结构件，可搭建脑机星球赛项所需任务点道具。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65768" y="3985777"/>
            <a:ext cx="4355006" cy="20720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742" y="629870"/>
            <a:ext cx="4718702" cy="2652697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11" name="燕尾形 10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燕尾形 12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4" descr="图片包含 文本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t="32610" b="30926"/>
          <a:stretch>
            <a:fillRect/>
          </a:stretch>
        </p:blipFill>
        <p:spPr>
          <a:xfrm>
            <a:off x="75076" y="6249801"/>
            <a:ext cx="1554734" cy="59018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51501" y="195480"/>
            <a:ext cx="35575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脑电设备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257264" y="1215736"/>
            <a:ext cx="2745091" cy="82088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头环前部装有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指示灯</a:t>
            </a: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，提示学生的注意力情况。</a:t>
            </a:r>
            <a:endParaRPr lang="zh-CN" altLang="en-US" sz="16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257263" y="2352398"/>
            <a:ext cx="2745091" cy="1701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脑电设备采用亲肤的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镀金金属电极</a:t>
            </a: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，准确度高，配合内部电路，头环可准确探测到小于</a:t>
            </a:r>
            <a:r>
              <a:rPr lang="en-US" altLang="zh-CN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1uV</a:t>
            </a: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的电压。</a:t>
            </a:r>
            <a:endParaRPr lang="zh-CN" altLang="en-US" sz="16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286874" y="4232821"/>
            <a:ext cx="2745091" cy="6806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多功能指示灯</a:t>
            </a: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，提示电量，链接状态。</a:t>
            </a:r>
            <a:endParaRPr lang="zh-CN" altLang="en-US" sz="16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286874" y="5171170"/>
            <a:ext cx="2745091" cy="95946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符合人体科学的工业设计</a:t>
            </a: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，即使长时间佩戴，也不会不适感。</a:t>
            </a:r>
            <a:endParaRPr lang="zh-CN" altLang="en-US" sz="16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7637366" y="3952264"/>
            <a:ext cx="3050845" cy="208485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从时域信号，频域信号，算法处理结果三方面对信号进行评估发现，脑电设备</a:t>
            </a:r>
            <a:r>
              <a:rPr lang="zh-CN" altLang="en-US" sz="1600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的信号质量能够达到医疗级脑电设备的水准，测量准确率达到</a:t>
            </a:r>
            <a:r>
              <a:rPr lang="en-US" altLang="zh-CN" sz="1600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95%</a:t>
            </a:r>
            <a:r>
              <a:rPr lang="zh-CN" altLang="en-US" sz="1600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以上。</a:t>
            </a:r>
            <a:endParaRPr lang="zh-CN" altLang="en-US" sz="1600" b="1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3002354" y="1631374"/>
            <a:ext cx="6983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3031965" y="2930236"/>
            <a:ext cx="25113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3031965" y="4563853"/>
            <a:ext cx="13819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14" idx="3"/>
          </p:cNvCxnSpPr>
          <p:nvPr/>
        </p:nvCxnSpPr>
        <p:spPr>
          <a:xfrm flipV="1">
            <a:off x="3031965" y="5650902"/>
            <a:ext cx="191410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流程图: 接点 29"/>
          <p:cNvSpPr/>
          <p:nvPr/>
        </p:nvSpPr>
        <p:spPr>
          <a:xfrm>
            <a:off x="3660723" y="1569027"/>
            <a:ext cx="108000" cy="108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苹方 粗体" panose="020B0600000000000000" charset="-122"/>
              <a:ea typeface="微软雅黑" panose="020B0503020204020204" pitchFamily="34" charset="-122"/>
            </a:endParaRPr>
          </a:p>
        </p:txBody>
      </p:sp>
      <p:sp>
        <p:nvSpPr>
          <p:cNvPr id="31" name="流程图: 接点 30"/>
          <p:cNvSpPr/>
          <p:nvPr/>
        </p:nvSpPr>
        <p:spPr>
          <a:xfrm rot="6781259">
            <a:off x="5517686" y="2896775"/>
            <a:ext cx="108000" cy="108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苹方 粗体" panose="020B0600000000000000" charset="-122"/>
              <a:ea typeface="微软雅黑" panose="020B0503020204020204" pitchFamily="34" charset="-122"/>
            </a:endParaRPr>
          </a:p>
        </p:txBody>
      </p:sp>
      <p:sp>
        <p:nvSpPr>
          <p:cNvPr id="32" name="流程图: 接点 31"/>
          <p:cNvSpPr/>
          <p:nvPr/>
        </p:nvSpPr>
        <p:spPr>
          <a:xfrm>
            <a:off x="4413956" y="4512948"/>
            <a:ext cx="108000" cy="108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苹方 粗体" panose="020B0600000000000000" charset="-122"/>
              <a:ea typeface="微软雅黑" panose="020B0503020204020204" pitchFamily="34" charset="-122"/>
            </a:endParaRPr>
          </a:p>
        </p:txBody>
      </p:sp>
      <p:sp>
        <p:nvSpPr>
          <p:cNvPr id="33" name="流程图: 接点 32"/>
          <p:cNvSpPr/>
          <p:nvPr/>
        </p:nvSpPr>
        <p:spPr>
          <a:xfrm>
            <a:off x="4938780" y="5596902"/>
            <a:ext cx="108000" cy="108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苹方 粗体" panose="020B0600000000000000" charset="-122"/>
              <a:ea typeface="微软雅黑" panose="020B0503020204020204" pitchFamily="3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9480" y="791681"/>
            <a:ext cx="4410606" cy="25812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057" y="2165718"/>
            <a:ext cx="4877885" cy="2742184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11" name="燕尾形 10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燕尾形 12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4" descr="图片包含 文本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/>
          <a:srcRect t="32610" b="30926"/>
          <a:stretch>
            <a:fillRect/>
          </a:stretch>
        </p:blipFill>
        <p:spPr>
          <a:xfrm>
            <a:off x="75076" y="6249801"/>
            <a:ext cx="1554734" cy="59018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51501" y="195480"/>
            <a:ext cx="35575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脑电设备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9115" y="2126914"/>
            <a:ext cx="5053770" cy="28410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27907" t="21441" r="60077" b="60045"/>
          <a:stretch>
            <a:fillRect/>
          </a:stretch>
        </p:blipFill>
        <p:spPr>
          <a:xfrm>
            <a:off x="1406288" y="1456723"/>
            <a:ext cx="1926750" cy="16690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/>
          <a:srcRect l="37002" t="13039" r="48264" b="69308"/>
          <a:stretch>
            <a:fillRect/>
          </a:stretch>
        </p:blipFill>
        <p:spPr>
          <a:xfrm>
            <a:off x="8534942" y="1564461"/>
            <a:ext cx="2317957" cy="156129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/>
          <a:srcRect l="42703" t="74300" r="35485" b="4326"/>
          <a:stretch>
            <a:fillRect/>
          </a:stretch>
        </p:blipFill>
        <p:spPr>
          <a:xfrm>
            <a:off x="8534942" y="4296447"/>
            <a:ext cx="2659224" cy="146490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/>
          <a:srcRect l="35740" t="21224" r="36862" b="55997"/>
          <a:stretch>
            <a:fillRect/>
          </a:stretch>
        </p:blipFill>
        <p:spPr>
          <a:xfrm>
            <a:off x="1085776" y="4473032"/>
            <a:ext cx="2659223" cy="1242928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2528596" y="2435290"/>
            <a:ext cx="180000" cy="9937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流程图: 接点 24"/>
          <p:cNvSpPr/>
          <p:nvPr/>
        </p:nvSpPr>
        <p:spPr>
          <a:xfrm>
            <a:off x="2475294" y="2345107"/>
            <a:ext cx="87942" cy="97971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2100784" y="3522396"/>
            <a:ext cx="1380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苹方 粗体" panose="020B0600000000000000" charset="-122"/>
                <a:ea typeface="苹方 粗体" panose="020B0600000000000000" charset="-122"/>
              </a:rPr>
              <a:t>排汗、防滑</a:t>
            </a:r>
            <a:endParaRPr lang="zh-CN" altLang="en-US" sz="1600" dirty="0">
              <a:latin typeface="苹方 粗体" panose="020B0600000000000000" charset="-122"/>
              <a:ea typeface="苹方 粗体" panose="020B0600000000000000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 flipH="1">
            <a:off x="9321281" y="2386304"/>
            <a:ext cx="470593" cy="9937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流程图: 接点 27"/>
          <p:cNvSpPr/>
          <p:nvPr/>
        </p:nvSpPr>
        <p:spPr>
          <a:xfrm>
            <a:off x="9747903" y="2296121"/>
            <a:ext cx="87942" cy="97971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8622884" y="3372546"/>
            <a:ext cx="1932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苹方 粗体" panose="020B0600000000000000" charset="-122"/>
                <a:ea typeface="苹方 粗体" panose="020B0600000000000000" charset="-122"/>
              </a:rPr>
              <a:t>18K </a:t>
            </a:r>
            <a:r>
              <a:rPr lang="zh-CN" altLang="en-US" sz="1600" dirty="0">
                <a:latin typeface="苹方 粗体" panose="020B0600000000000000" charset="-122"/>
                <a:ea typeface="苹方 粗体" panose="020B0600000000000000" charset="-122"/>
              </a:rPr>
              <a:t>金镀金电极</a:t>
            </a:r>
            <a:endParaRPr lang="zh-CN" altLang="en-US" sz="1600" dirty="0">
              <a:latin typeface="苹方 粗体" panose="020B0600000000000000" charset="-122"/>
              <a:ea typeface="苹方 粗体" panose="020B0600000000000000" charset="-122"/>
            </a:endParaRPr>
          </a:p>
        </p:txBody>
      </p:sp>
      <p:cxnSp>
        <p:nvCxnSpPr>
          <p:cNvPr id="32" name="直接连接符 31"/>
          <p:cNvCxnSpPr/>
          <p:nvPr/>
        </p:nvCxnSpPr>
        <p:spPr>
          <a:xfrm flipH="1" flipV="1">
            <a:off x="2453428" y="4376057"/>
            <a:ext cx="453468" cy="5841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流程图: 接点 32"/>
          <p:cNvSpPr/>
          <p:nvPr/>
        </p:nvSpPr>
        <p:spPr>
          <a:xfrm>
            <a:off x="2844263" y="4870004"/>
            <a:ext cx="87942" cy="97971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1712198" y="4060530"/>
            <a:ext cx="1463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苹方 粗体" panose="020B0600000000000000" charset="-122"/>
                <a:ea typeface="苹方 粗体" panose="020B0600000000000000" charset="-122"/>
              </a:rPr>
              <a:t>标准</a:t>
            </a:r>
            <a:r>
              <a:rPr lang="en-US" altLang="zh-CN" sz="1600" dirty="0">
                <a:latin typeface="苹方 粗体" panose="020B0600000000000000" charset="-122"/>
                <a:ea typeface="苹方 粗体" panose="020B0600000000000000" charset="-122"/>
              </a:rPr>
              <a:t>Type C</a:t>
            </a:r>
            <a:endParaRPr lang="zh-CN" altLang="en-US" sz="1600" dirty="0">
              <a:latin typeface="苹方 粗体" panose="020B0600000000000000" charset="-122"/>
              <a:ea typeface="苹方 粗体" panose="020B0600000000000000" charset="-122"/>
            </a:endParaRPr>
          </a:p>
        </p:txBody>
      </p:sp>
      <p:cxnSp>
        <p:nvCxnSpPr>
          <p:cNvPr id="39" name="直接连接符 38"/>
          <p:cNvCxnSpPr/>
          <p:nvPr/>
        </p:nvCxnSpPr>
        <p:spPr>
          <a:xfrm flipH="1" flipV="1">
            <a:off x="9117317" y="4204647"/>
            <a:ext cx="9331" cy="13878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流程图: 接点 39"/>
          <p:cNvSpPr/>
          <p:nvPr/>
        </p:nvSpPr>
        <p:spPr>
          <a:xfrm>
            <a:off x="9073346" y="5502344"/>
            <a:ext cx="87942" cy="97971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8590159" y="3880397"/>
            <a:ext cx="1932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苹方 粗体" panose="020B0600000000000000" charset="-122"/>
                <a:ea typeface="苹方 粗体" panose="020B0600000000000000" charset="-122"/>
              </a:rPr>
              <a:t>一键开关，连接</a:t>
            </a:r>
            <a:endParaRPr lang="zh-CN" altLang="en-US" sz="1600" dirty="0">
              <a:latin typeface="苹方 粗体" panose="020B0600000000000000" charset="-122"/>
              <a:ea typeface="苹方 粗体" panose="020B0600000000000000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126" y="1840710"/>
            <a:ext cx="4991878" cy="2192675"/>
          </a:xfrm>
          <a:prstGeom prst="rect">
            <a:avLst/>
          </a:prstGeom>
        </p:spPr>
      </p:pic>
      <p:pic>
        <p:nvPicPr>
          <p:cNvPr id="24" name="图片 23" descr="图片包含 形状&#10;&#10;描述已自动生成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783744" y="615365"/>
            <a:ext cx="2187842" cy="5935287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11" name="燕尾形 10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燕尾形 12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4" descr="图片包含 文本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t="32610" b="30926"/>
          <a:stretch>
            <a:fillRect/>
          </a:stretch>
        </p:blipFill>
        <p:spPr>
          <a:xfrm>
            <a:off x="75076" y="6249801"/>
            <a:ext cx="1554734" cy="59018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 rot="10800000">
            <a:off x="2471876" y="2730244"/>
            <a:ext cx="1762461" cy="1239654"/>
            <a:chOff x="1357845" y="1272858"/>
            <a:chExt cx="1191895" cy="897231"/>
          </a:xfrm>
        </p:grpSpPr>
        <p:cxnSp>
          <p:nvCxnSpPr>
            <p:cNvPr id="18" name="直接连接符 17"/>
            <p:cNvCxnSpPr/>
            <p:nvPr/>
          </p:nvCxnSpPr>
          <p:spPr>
            <a:xfrm rot="10800000" flipH="1">
              <a:off x="1357845" y="1278286"/>
              <a:ext cx="8289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 rot="10800000">
              <a:off x="1368104" y="1272858"/>
              <a:ext cx="810764" cy="244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头环前额灯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 rot="10800000" flipH="1" flipV="1">
              <a:off x="2186785" y="1278286"/>
              <a:ext cx="308380" cy="8167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21"/>
            <p:cNvSpPr/>
            <p:nvPr/>
          </p:nvSpPr>
          <p:spPr>
            <a:xfrm>
              <a:off x="2440590" y="2061060"/>
              <a:ext cx="109150" cy="1090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2" name="表格 2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742729" y="972746"/>
          <a:ext cx="6120000" cy="526988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195855"/>
                <a:gridCol w="2924145"/>
              </a:tblGrid>
              <a:tr h="502748"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头环检测情况</a:t>
                      </a:r>
                      <a:endParaRPr lang="zh-CN" alt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前额灯状态</a:t>
                      </a:r>
                      <a:endParaRPr lang="zh-CN" alt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393"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充电中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红灯慢闪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393"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充满电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绿灯常亮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393"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高注意力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红灯亮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393"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中注意力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黄灯亮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393"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低注意力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蓝灯亮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393"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休眠</a:t>
                      </a:r>
                      <a:r>
                        <a:rPr lang="en-US" altLang="zh-CN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关机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灯熄灭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393"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等待蓝牙配对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蓝灯快速闪烁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393"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等待蓝牙连接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蓝灯呼吸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393"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蓝牙连接成功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蓝灯常亮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393"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佩戴检测通过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白灯常亮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393"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产品系统升级中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白灯闪烁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1814"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低电量保护（电量低于</a:t>
                      </a:r>
                      <a:r>
                        <a:rPr lang="en-US" altLang="zh-CN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3%</a:t>
                      </a:r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9705"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红灯闪烁</a:t>
                      </a:r>
                      <a:r>
                        <a:rPr lang="en-US" altLang="zh-CN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(5</a:t>
                      </a:r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秒后自动关机</a:t>
                      </a:r>
                      <a:r>
                        <a:rPr lang="en-US" altLang="zh-CN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)</a:t>
                      </a:r>
                      <a:endParaRPr lang="en-US" altLang="zh-CN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551501" y="195480"/>
            <a:ext cx="35575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脑电设备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12130" y="257036"/>
            <a:ext cx="1259473" cy="400109"/>
            <a:chOff x="7786688" y="287021"/>
            <a:chExt cx="2443164" cy="400050"/>
          </a:xfrm>
        </p:grpSpPr>
        <p:sp>
          <p:nvSpPr>
            <p:cNvPr id="11" name="燕尾形 10"/>
            <p:cNvSpPr/>
            <p:nvPr/>
          </p:nvSpPr>
          <p:spPr>
            <a:xfrm>
              <a:off x="7786688" y="287021"/>
              <a:ext cx="814388" cy="400050"/>
            </a:xfrm>
            <a:prstGeom prst="chevron">
              <a:avLst/>
            </a:prstGeom>
            <a:solidFill>
              <a:srgbClr val="D7365C"/>
            </a:solidFill>
            <a:ln>
              <a:solidFill>
                <a:srgbClr val="D7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8601076" y="287021"/>
              <a:ext cx="814388" cy="400050"/>
            </a:xfrm>
            <a:prstGeom prst="chevron">
              <a:avLst/>
            </a:prstGeom>
            <a:solidFill>
              <a:srgbClr val="5844BD"/>
            </a:solidFill>
            <a:ln>
              <a:solidFill>
                <a:srgbClr val="584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燕尾形 12"/>
            <p:cNvSpPr/>
            <p:nvPr/>
          </p:nvSpPr>
          <p:spPr>
            <a:xfrm>
              <a:off x="9415464" y="287021"/>
              <a:ext cx="814388" cy="400050"/>
            </a:xfrm>
            <a:prstGeom prst="chevron">
              <a:avLst/>
            </a:prstGeom>
            <a:solidFill>
              <a:srgbClr val="4692C7"/>
            </a:solidFill>
            <a:ln>
              <a:solidFill>
                <a:srgbClr val="4692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  <a:latin typeface="苹方 粗体" panose="020B0600000000000000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4" descr="图片包含 文本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259" y="264765"/>
            <a:ext cx="2741765" cy="4539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/>
          <a:srcRect t="32610" b="30926"/>
          <a:stretch>
            <a:fillRect/>
          </a:stretch>
        </p:blipFill>
        <p:spPr>
          <a:xfrm>
            <a:off x="75076" y="6249801"/>
            <a:ext cx="1554734" cy="590184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259" y="1897474"/>
            <a:ext cx="4382135" cy="2917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本框 1"/>
          <p:cNvSpPr txBox="1"/>
          <p:nvPr/>
        </p:nvSpPr>
        <p:spPr>
          <a:xfrm flipH="1">
            <a:off x="510540" y="1897380"/>
            <a:ext cx="679894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、保持头环电量充足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、擦拭电极、保持电极清洁度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、佩戴时注意头环正反（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BrainCo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字体应为正向）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、电极与前额皮肤之间有紧密接触，无异物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、可用绑带协助固定头环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51501" y="195480"/>
            <a:ext cx="35575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脑电设备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PLACING_PICTURE_USER_VIEWPORT" val="{&quot;height&quot;:9635,&quot;width&quot;:17217.500787401576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090_3*l_h_f*1_1_1"/>
  <p:tag name="KSO_WM_TEMPLATE_CATEGORY" val="diagram"/>
  <p:tag name="KSO_WM_TEMPLATE_INDEX" val="20228090"/>
  <p:tag name="KSO_WM_UNIT_LAYERLEVEL" val="1_1_1"/>
  <p:tag name="KSO_WM_TAG_VERSION" val="1.0"/>
  <p:tag name="KSO_WM_BEAUTIFY_FLAG" val=""/>
  <p:tag name="KSO_WM_UNIT_TEXT_FILL_FORE_SCHEMECOLOR_INDEX" val="15"/>
  <p:tag name="KSO_WM_UNIT_TEXT_FILL_TYPE" val="1"/>
</p:tagLst>
</file>

<file path=ppt/tags/tag32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090_3*l_h_f*1_1_1"/>
  <p:tag name="KSO_WM_TEMPLATE_CATEGORY" val="diagram"/>
  <p:tag name="KSO_WM_TEMPLATE_INDEX" val="20228090"/>
  <p:tag name="KSO_WM_UNIT_LAYERLEVEL" val="1_1_1"/>
  <p:tag name="KSO_WM_TAG_VERSION" val="1.0"/>
  <p:tag name="KSO_WM_BEAUTIFY_FLAG" val=""/>
  <p:tag name="KSO_WM_UNIT_TEXT_FILL_FORE_SCHEMECOLOR_INDEX" val="15"/>
  <p:tag name="KSO_WM_UNIT_TEXT_FILL_TYPE" val="1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  <p:tag name="KSO_WM_UNIT_PLACING_PICTURE_USER_VIEWPORT" val="{&quot;height&quot;:2511,&quot;width&quot;:2511}"/>
</p:tagLst>
</file>

<file path=ppt/tags/tag35.xml><?xml version="1.0" encoding="utf-8"?>
<p:tagLst xmlns:p="http://schemas.openxmlformats.org/presentationml/2006/main">
  <p:tag name="KSO_WM_BEAUTIFY_FLAG" val=""/>
  <p:tag name="KSO_WM_UNIT_PLACING_PICTURE_USER_VIEWPORT" val="{&quot;height&quot;:2630,&quot;width&quot;:5686}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  <p:tag name="KSO_WM_UNIT_PLACING_PICTURE_USER_VIEWPORT" val="{&quot;height&quot;:2636,&quot;width&quot;:5700}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UNIT_PLACING_PICTURE_USER_VIEWPORT" val="{&quot;height&quot;:2636,&quot;width&quot;:5700}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  <p:tag name="KSO_WM_UNIT_PLACING_PICTURE_USER_VIEWPORT" val="{&quot;height&quot;:2670,&quot;width&quot;:5772}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TABLE_BEAUTIFY" val="smartTable{125a0b54-052e-4364-9686-107fb7077dc8}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TABLE_ENDDRAG_ORIGIN_RECT" val="427*362"/>
  <p:tag name="TABLE_ENDDRAG_RECT" val="445*130*427*362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COMMONDATA" val="eyJoZGlkIjoiYzA3ODk1ODg1NjliNjNiYzNmYzQyMTVlYmUyYjI4MTcifQ=="/>
  <p:tag name="KSO_WPP_MARK_KEY" val="3f31e049-54e5-45d4-b3f4-69d7d5c71175"/>
  <p:tag name="commondata" val="eyJoZGlkIjoiZWU0MDFjMTAzYWIyMzJjYjFmM2E0MGE5MDMyMmE2MjMifQ==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3007</Words>
  <Application>WPS 演示</Application>
  <PresentationFormat>宽屏</PresentationFormat>
  <Paragraphs>373</Paragraphs>
  <Slides>48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73" baseType="lpstr">
      <vt:lpstr>Arial</vt:lpstr>
      <vt:lpstr>宋体</vt:lpstr>
      <vt:lpstr>Wingdings</vt:lpstr>
      <vt:lpstr>苹方 粗体</vt:lpstr>
      <vt:lpstr>微软雅黑</vt:lpstr>
      <vt:lpstr>Source Han Sans CN Bold Bold</vt:lpstr>
      <vt:lpstr>思源黑体 CN Bold</vt:lpstr>
      <vt:lpstr>Helvetica Neue</vt:lpstr>
      <vt:lpstr>Times Roman</vt:lpstr>
      <vt:lpstr>Segoe Print</vt:lpstr>
      <vt:lpstr>黑体</vt:lpstr>
      <vt:lpstr>Arial Unicode MS</vt:lpstr>
      <vt:lpstr>等线 Light</vt:lpstr>
      <vt:lpstr>Calibri Light</vt:lpstr>
      <vt:lpstr>思源黑体 CN Normal</vt:lpstr>
      <vt:lpstr>Arial</vt:lpstr>
      <vt:lpstr>Helvetica Neue Medium</vt:lpstr>
      <vt:lpstr>Calibri</vt:lpstr>
      <vt:lpstr>Noto Sans CJK JP Black</vt:lpstr>
      <vt:lpstr>苹方 中等</vt:lpstr>
      <vt:lpstr>Yu Gothic UI Semilight</vt:lpstr>
      <vt:lpstr>Times New Roman</vt:lpstr>
      <vt:lpstr>Wingdings</vt:lpstr>
      <vt:lpstr>等线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脑智训练软件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申克@戴雨</cp:lastModifiedBy>
  <cp:revision>210</cp:revision>
  <dcterms:created xsi:type="dcterms:W3CDTF">2019-12-26T06:28:00Z</dcterms:created>
  <dcterms:modified xsi:type="dcterms:W3CDTF">2025-02-13T08:06:06Z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CED08C836EAD4321B5F583861428C2F5_13</vt:lpwstr>
  </property>
  <property fmtid="{D5CDD505-2E9C-101B-9397-08002B2CF9AE}" pid="3" name="KSOProductBuildVer">
    <vt:lpwstr>2052-12.1.0.19770</vt:lpwstr>
  </property>
</Properties>
</file>